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6"/>
  </p:notesMasterIdLst>
  <p:handoutMasterIdLst>
    <p:handoutMasterId r:id="rId27"/>
  </p:handoutMasterIdLst>
  <p:sldIdLst>
    <p:sldId id="257" r:id="rId5"/>
    <p:sldId id="293" r:id="rId6"/>
    <p:sldId id="259" r:id="rId7"/>
    <p:sldId id="268" r:id="rId8"/>
    <p:sldId id="321" r:id="rId9"/>
    <p:sldId id="295" r:id="rId10"/>
    <p:sldId id="397" r:id="rId11"/>
    <p:sldId id="271" r:id="rId12"/>
    <p:sldId id="399" r:id="rId13"/>
    <p:sldId id="400" r:id="rId14"/>
    <p:sldId id="297" r:id="rId15"/>
    <p:sldId id="331" r:id="rId16"/>
    <p:sldId id="258" r:id="rId17"/>
    <p:sldId id="328" r:id="rId18"/>
    <p:sldId id="329" r:id="rId19"/>
    <p:sldId id="333" r:id="rId20"/>
    <p:sldId id="401" r:id="rId21"/>
    <p:sldId id="403" r:id="rId22"/>
    <p:sldId id="335" r:id="rId23"/>
    <p:sldId id="402" r:id="rId24"/>
    <p:sldId id="27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A795257-10CB-1A7E-FEBE-F1B652D1D9DE}" name="Laurel Dean" initials="LD" userId="e971e319489557f4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C8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00" autoAdjust="0"/>
    <p:restoredTop sz="94694"/>
  </p:normalViewPr>
  <p:slideViewPr>
    <p:cSldViewPr snapToGrid="0" snapToObjects="1">
      <p:cViewPr varScale="1">
        <p:scale>
          <a:sx n="80" d="100"/>
          <a:sy n="80" d="100"/>
        </p:scale>
        <p:origin x="48" y="4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AC7CAB-F510-4DF4-94A8-D1FB0FB79ADF}" type="doc">
      <dgm:prSet loTypeId="urn:microsoft.com/office/officeart/2005/8/layout/process3" loCatId="process" qsTypeId="urn:microsoft.com/office/officeart/2005/8/quickstyle/3d2" qsCatId="3D" csTypeId="urn:microsoft.com/office/officeart/2005/8/colors/colorful1" csCatId="colorful" phldr="1"/>
      <dgm:spPr/>
    </dgm:pt>
    <dgm:pt modelId="{FE80E223-4C3D-44AE-A847-55CFB2AE302E}">
      <dgm:prSet phldrT="[Text]" custT="1"/>
      <dgm:spPr/>
      <dgm:t>
        <a:bodyPr/>
        <a:lstStyle/>
        <a:p>
          <a:r>
            <a:rPr lang="en-US" sz="2000" dirty="0">
              <a:solidFill>
                <a:sysClr val="windowText" lastClr="000000"/>
              </a:solidFill>
            </a:rPr>
            <a:t>Bench Research</a:t>
          </a:r>
        </a:p>
      </dgm:t>
    </dgm:pt>
    <dgm:pt modelId="{78942C0E-26AD-4564-8D23-869CD72B629D}" type="parTrans" cxnId="{A771C684-0FAC-4572-B7CF-42F0DA8C4710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76EDDE30-3127-40C6-A3D0-C8EBC012D0C4}" type="sibTrans" cxnId="{A771C684-0FAC-4572-B7CF-42F0DA8C4710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77D1FE8D-9704-4BFF-9BCD-882116BF94AE}">
      <dgm:prSet phldrT="[Text]" custT="1"/>
      <dgm:spPr/>
      <dgm:t>
        <a:bodyPr/>
        <a:lstStyle/>
        <a:p>
          <a:r>
            <a:rPr lang="en-US" sz="2000" dirty="0">
              <a:solidFill>
                <a:sysClr val="windowText" lastClr="000000"/>
              </a:solidFill>
            </a:rPr>
            <a:t>Applied Research</a:t>
          </a:r>
        </a:p>
      </dgm:t>
    </dgm:pt>
    <dgm:pt modelId="{449B2204-B3BF-4361-B040-0210327649AA}" type="parTrans" cxnId="{3E04AC43-2B02-4129-9B54-B97CFC5D4FFC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BFDEEDCE-4881-46C9-AD72-3A2345BB5C1B}" type="sibTrans" cxnId="{3E04AC43-2B02-4129-9B54-B97CFC5D4FFC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BF7C0EEB-762F-4816-A131-9F3C4910343C}">
      <dgm:prSet phldrT="[Text]" custT="1"/>
      <dgm:spPr/>
      <dgm:t>
        <a:bodyPr/>
        <a:lstStyle/>
        <a:p>
          <a:r>
            <a:rPr lang="en-US" sz="2000" dirty="0">
              <a:solidFill>
                <a:sysClr val="windowText" lastClr="000000"/>
              </a:solidFill>
            </a:rPr>
            <a:t>Development &amp; Production</a:t>
          </a:r>
        </a:p>
      </dgm:t>
    </dgm:pt>
    <dgm:pt modelId="{447A1243-7155-45AA-A416-1DCBA7B459F3}" type="parTrans" cxnId="{2E2A5786-A4AB-4458-977B-7E030CBC3006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CC75913F-0A4F-4C50-B9CF-7C74E0E9C960}" type="sibTrans" cxnId="{2E2A5786-A4AB-4458-977B-7E030CBC3006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05884FD1-EC27-4E53-B26A-E35F10FC98C6}">
      <dgm:prSet custT="1"/>
      <dgm:spPr/>
      <dgm:t>
        <a:bodyPr/>
        <a:lstStyle/>
        <a:p>
          <a:r>
            <a:rPr lang="en-US" sz="1400" dirty="0"/>
            <a:t>A systemic study directed toward greater knowledge or understanding of the fundamental aspects of phenomena and observable facts </a:t>
          </a:r>
          <a:r>
            <a:rPr lang="en-US" sz="1400" u="sng" dirty="0"/>
            <a:t>without</a:t>
          </a:r>
          <a:r>
            <a:rPr lang="en-US" sz="1400" dirty="0"/>
            <a:t> specific applications towards processes or products in mind.</a:t>
          </a:r>
          <a:r>
            <a:rPr lang="en-US" sz="1400" i="1" dirty="0"/>
            <a:t> </a:t>
          </a:r>
          <a:endParaRPr lang="en-US" sz="1400" dirty="0"/>
        </a:p>
      </dgm:t>
    </dgm:pt>
    <dgm:pt modelId="{F590A48D-6054-4591-BF10-EBA9B161FD47}" type="parTrans" cxnId="{E9E6CBA3-E5A1-479B-A25E-8F4B0BC15EBB}">
      <dgm:prSet/>
      <dgm:spPr/>
      <dgm:t>
        <a:bodyPr/>
        <a:lstStyle/>
        <a:p>
          <a:endParaRPr lang="en-US"/>
        </a:p>
      </dgm:t>
    </dgm:pt>
    <dgm:pt modelId="{49FC426F-C256-418A-92A5-A540C0753D77}" type="sibTrans" cxnId="{E9E6CBA3-E5A1-479B-A25E-8F4B0BC15EBB}">
      <dgm:prSet/>
      <dgm:spPr/>
      <dgm:t>
        <a:bodyPr/>
        <a:lstStyle/>
        <a:p>
          <a:endParaRPr lang="en-US"/>
        </a:p>
      </dgm:t>
    </dgm:pt>
    <dgm:pt modelId="{13DDA824-590A-4E48-96BA-356AEE48F819}">
      <dgm:prSet custT="1"/>
      <dgm:spPr/>
      <dgm:t>
        <a:bodyPr/>
        <a:lstStyle/>
        <a:p>
          <a:r>
            <a:rPr lang="en-US" sz="1400" dirty="0"/>
            <a:t>A systemic study to gain knowledge or understanding necessary to determine the means by which a recognized and specific need may be met. It is a systematic application of knowledge toward the production of useful materials, devices, and systems or methods, to meet specific requirements.   Under the ITAR (i.e., work directed at achieving a military objective or developing a military item), applied research may include the design, development, and improvement of prototypes.  </a:t>
          </a:r>
        </a:p>
      </dgm:t>
    </dgm:pt>
    <dgm:pt modelId="{FDD6FC88-34F6-4E08-A59C-25446D5854C1}" type="parTrans" cxnId="{4DC4E6D2-3FB0-4454-A329-2BC4A9B22FF4}">
      <dgm:prSet/>
      <dgm:spPr/>
      <dgm:t>
        <a:bodyPr/>
        <a:lstStyle/>
        <a:p>
          <a:endParaRPr lang="en-US"/>
        </a:p>
      </dgm:t>
    </dgm:pt>
    <dgm:pt modelId="{8E17F1B4-41E2-4959-B14F-065B2B58F553}" type="sibTrans" cxnId="{4DC4E6D2-3FB0-4454-A329-2BC4A9B22FF4}">
      <dgm:prSet/>
      <dgm:spPr/>
      <dgm:t>
        <a:bodyPr/>
        <a:lstStyle/>
        <a:p>
          <a:endParaRPr lang="en-US"/>
        </a:p>
      </dgm:t>
    </dgm:pt>
    <dgm:pt modelId="{C221C8D6-6FA8-4788-ACE8-6FA7F529FF6B}">
      <dgm:prSet custT="1"/>
      <dgm:spPr/>
      <dgm:t>
        <a:bodyPr/>
        <a:lstStyle/>
        <a:p>
          <a:r>
            <a:rPr lang="en-US" sz="1400" dirty="0"/>
            <a:t>Following the creation of an identified item or process, development includes the </a:t>
          </a:r>
          <a:r>
            <a:rPr lang="en-US" sz="1400" i="1" dirty="0"/>
            <a:t>stages</a:t>
          </a:r>
          <a:r>
            <a:rPr lang="en-US" sz="1400" dirty="0"/>
            <a:t> </a:t>
          </a:r>
          <a:r>
            <a:rPr lang="en-US" sz="1400" i="1" dirty="0"/>
            <a:t>prior to serial production</a:t>
          </a:r>
          <a:r>
            <a:rPr lang="en-US" sz="1400" dirty="0"/>
            <a:t> of a design or process, such as: design analyses, design concepts, assembly and testing of prototypes (for dual-use items or processes covered under the EAR), pilot production schemes, design data, process of transforming design data into a product, configuration design, integration design, or layouts.  </a:t>
          </a:r>
        </a:p>
      </dgm:t>
    </dgm:pt>
    <dgm:pt modelId="{F087E1AC-733F-40DD-B5F3-1EE975F8B7D7}" type="parTrans" cxnId="{391D3F46-AFD8-4923-ADDD-3EC6D61DEE2E}">
      <dgm:prSet/>
      <dgm:spPr/>
      <dgm:t>
        <a:bodyPr/>
        <a:lstStyle/>
        <a:p>
          <a:endParaRPr lang="en-US"/>
        </a:p>
      </dgm:t>
    </dgm:pt>
    <dgm:pt modelId="{62C70DC4-C40A-4903-AB1D-70C8E23B3332}" type="sibTrans" cxnId="{391D3F46-AFD8-4923-ADDD-3EC6D61DEE2E}">
      <dgm:prSet/>
      <dgm:spPr/>
      <dgm:t>
        <a:bodyPr/>
        <a:lstStyle/>
        <a:p>
          <a:endParaRPr lang="en-US"/>
        </a:p>
      </dgm:t>
    </dgm:pt>
    <dgm:pt modelId="{5C791AF5-6D1D-4544-AAA9-0F48A225D9DF}" type="pres">
      <dgm:prSet presAssocID="{FFAC7CAB-F510-4DF4-94A8-D1FB0FB79ADF}" presName="linearFlow" presStyleCnt="0">
        <dgm:presLayoutVars>
          <dgm:dir/>
          <dgm:animLvl val="lvl"/>
          <dgm:resizeHandles val="exact"/>
        </dgm:presLayoutVars>
      </dgm:prSet>
      <dgm:spPr/>
    </dgm:pt>
    <dgm:pt modelId="{851DE4A6-0A97-4156-B4E0-9AB2B9FBAD68}" type="pres">
      <dgm:prSet presAssocID="{FE80E223-4C3D-44AE-A847-55CFB2AE302E}" presName="composite" presStyleCnt="0"/>
      <dgm:spPr/>
    </dgm:pt>
    <dgm:pt modelId="{F62FB538-0A05-47B7-BE22-8EE1069F46CB}" type="pres">
      <dgm:prSet presAssocID="{FE80E223-4C3D-44AE-A847-55CFB2AE302E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DD808D1A-0E25-41BB-A7AA-CFDA72BCF205}" type="pres">
      <dgm:prSet presAssocID="{FE80E223-4C3D-44AE-A847-55CFB2AE302E}" presName="parSh" presStyleLbl="node1" presStyleIdx="0" presStyleCnt="3" custLinFactNeighborX="-157" custLinFactNeighborY="-80677"/>
      <dgm:spPr/>
    </dgm:pt>
    <dgm:pt modelId="{D5F0129D-2EBA-4448-9BDE-968BCA54BCFF}" type="pres">
      <dgm:prSet presAssocID="{FE80E223-4C3D-44AE-A847-55CFB2AE302E}" presName="desTx" presStyleLbl="fgAcc1" presStyleIdx="0" presStyleCnt="3" custScaleX="126800" custScaleY="144206" custLinFactNeighborX="2277" custLinFactNeighborY="-6981">
        <dgm:presLayoutVars>
          <dgm:bulletEnabled val="1"/>
        </dgm:presLayoutVars>
      </dgm:prSet>
      <dgm:spPr/>
    </dgm:pt>
    <dgm:pt modelId="{823B8C51-AE4D-494F-B3E5-75FA9CF02083}" type="pres">
      <dgm:prSet presAssocID="{76EDDE30-3127-40C6-A3D0-C8EBC012D0C4}" presName="sibTrans" presStyleLbl="sibTrans2D1" presStyleIdx="0" presStyleCnt="2"/>
      <dgm:spPr/>
    </dgm:pt>
    <dgm:pt modelId="{1CA27297-8595-44FB-8B45-43738E472DB0}" type="pres">
      <dgm:prSet presAssocID="{76EDDE30-3127-40C6-A3D0-C8EBC012D0C4}" presName="connTx" presStyleLbl="sibTrans2D1" presStyleIdx="0" presStyleCnt="2"/>
      <dgm:spPr/>
    </dgm:pt>
    <dgm:pt modelId="{D1717607-8A81-42F7-AF3E-E62740A76997}" type="pres">
      <dgm:prSet presAssocID="{77D1FE8D-9704-4BFF-9BCD-882116BF94AE}" presName="composite" presStyleCnt="0"/>
      <dgm:spPr/>
    </dgm:pt>
    <dgm:pt modelId="{A04EC6F5-9278-45DC-B4CB-BA885AFA65E6}" type="pres">
      <dgm:prSet presAssocID="{77D1FE8D-9704-4BFF-9BCD-882116BF94AE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E928257A-1B99-48BC-AF5E-DDE76D568E11}" type="pres">
      <dgm:prSet presAssocID="{77D1FE8D-9704-4BFF-9BCD-882116BF94AE}" presName="parSh" presStyleLbl="node1" presStyleIdx="1" presStyleCnt="3" custLinFactNeighborX="-4324" custLinFactNeighborY="-86498"/>
      <dgm:spPr/>
    </dgm:pt>
    <dgm:pt modelId="{8BF5EC1C-0A40-477D-A5AD-E9F151E5BC74}" type="pres">
      <dgm:prSet presAssocID="{77D1FE8D-9704-4BFF-9BCD-882116BF94AE}" presName="desTx" presStyleLbl="fgAcc1" presStyleIdx="1" presStyleCnt="3" custScaleX="134771" custScaleY="144361" custLinFactNeighborX="111" custLinFactNeighborY="-6545">
        <dgm:presLayoutVars>
          <dgm:bulletEnabled val="1"/>
        </dgm:presLayoutVars>
      </dgm:prSet>
      <dgm:spPr/>
    </dgm:pt>
    <dgm:pt modelId="{E7CB0AF5-2A50-4C84-BC16-520BC40ABBB5}" type="pres">
      <dgm:prSet presAssocID="{BFDEEDCE-4881-46C9-AD72-3A2345BB5C1B}" presName="sibTrans" presStyleLbl="sibTrans2D1" presStyleIdx="1" presStyleCnt="2"/>
      <dgm:spPr/>
    </dgm:pt>
    <dgm:pt modelId="{04029220-41A9-46FE-9B0C-45C64FE8DCB0}" type="pres">
      <dgm:prSet presAssocID="{BFDEEDCE-4881-46C9-AD72-3A2345BB5C1B}" presName="connTx" presStyleLbl="sibTrans2D1" presStyleIdx="1" presStyleCnt="2"/>
      <dgm:spPr/>
    </dgm:pt>
    <dgm:pt modelId="{D7F5D7E4-4ED8-438C-913B-CDE8D67627E6}" type="pres">
      <dgm:prSet presAssocID="{BF7C0EEB-762F-4816-A131-9F3C4910343C}" presName="composite" presStyleCnt="0"/>
      <dgm:spPr/>
    </dgm:pt>
    <dgm:pt modelId="{8D8F708C-CF9E-4D15-90B0-6707231B9B5D}" type="pres">
      <dgm:prSet presAssocID="{BF7C0EEB-762F-4816-A131-9F3C4910343C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5FD659E9-A6E7-4566-89C7-0D2D2D67580B}" type="pres">
      <dgm:prSet presAssocID="{BF7C0EEB-762F-4816-A131-9F3C4910343C}" presName="parSh" presStyleLbl="node1" presStyleIdx="2" presStyleCnt="3" custLinFactNeighborX="-3931" custLinFactNeighborY="-85288"/>
      <dgm:spPr/>
    </dgm:pt>
    <dgm:pt modelId="{08197276-E023-4AA2-9F79-847EFA54639C}" type="pres">
      <dgm:prSet presAssocID="{BF7C0EEB-762F-4816-A131-9F3C4910343C}" presName="desTx" presStyleLbl="fgAcc1" presStyleIdx="2" presStyleCnt="3" custScaleX="133436" custScaleY="145515" custLinFactNeighborX="157" custLinFactNeighborY="-6981">
        <dgm:presLayoutVars>
          <dgm:bulletEnabled val="1"/>
        </dgm:presLayoutVars>
      </dgm:prSet>
      <dgm:spPr/>
    </dgm:pt>
  </dgm:ptLst>
  <dgm:cxnLst>
    <dgm:cxn modelId="{B06E0F1B-9C7A-47E8-9720-33E6C3EC182C}" type="presOf" srcId="{C221C8D6-6FA8-4788-ACE8-6FA7F529FF6B}" destId="{08197276-E023-4AA2-9F79-847EFA54639C}" srcOrd="0" destOrd="0" presId="urn:microsoft.com/office/officeart/2005/8/layout/process3"/>
    <dgm:cxn modelId="{7C2C2335-D462-45BE-93B3-D34F9361923F}" type="presOf" srcId="{BF7C0EEB-762F-4816-A131-9F3C4910343C}" destId="{8D8F708C-CF9E-4D15-90B0-6707231B9B5D}" srcOrd="0" destOrd="0" presId="urn:microsoft.com/office/officeart/2005/8/layout/process3"/>
    <dgm:cxn modelId="{9E75305E-0779-43DE-831C-CD2BC65F7FF5}" type="presOf" srcId="{76EDDE30-3127-40C6-A3D0-C8EBC012D0C4}" destId="{1CA27297-8595-44FB-8B45-43738E472DB0}" srcOrd="1" destOrd="0" presId="urn:microsoft.com/office/officeart/2005/8/layout/process3"/>
    <dgm:cxn modelId="{3E04AC43-2B02-4129-9B54-B97CFC5D4FFC}" srcId="{FFAC7CAB-F510-4DF4-94A8-D1FB0FB79ADF}" destId="{77D1FE8D-9704-4BFF-9BCD-882116BF94AE}" srcOrd="1" destOrd="0" parTransId="{449B2204-B3BF-4361-B040-0210327649AA}" sibTransId="{BFDEEDCE-4881-46C9-AD72-3A2345BB5C1B}"/>
    <dgm:cxn modelId="{391D3F46-AFD8-4923-ADDD-3EC6D61DEE2E}" srcId="{BF7C0EEB-762F-4816-A131-9F3C4910343C}" destId="{C221C8D6-6FA8-4788-ACE8-6FA7F529FF6B}" srcOrd="0" destOrd="0" parTransId="{F087E1AC-733F-40DD-B5F3-1EE975F8B7D7}" sibTransId="{62C70DC4-C40A-4903-AB1D-70C8E23B3332}"/>
    <dgm:cxn modelId="{ABAF5047-0105-4E88-91C2-1FDB4924EB7B}" type="presOf" srcId="{FE80E223-4C3D-44AE-A847-55CFB2AE302E}" destId="{DD808D1A-0E25-41BB-A7AA-CFDA72BCF205}" srcOrd="1" destOrd="0" presId="urn:microsoft.com/office/officeart/2005/8/layout/process3"/>
    <dgm:cxn modelId="{5A4EE76E-5B73-4AC2-B82A-709C99C265FB}" type="presOf" srcId="{77D1FE8D-9704-4BFF-9BCD-882116BF94AE}" destId="{E928257A-1B99-48BC-AF5E-DDE76D568E11}" srcOrd="1" destOrd="0" presId="urn:microsoft.com/office/officeart/2005/8/layout/process3"/>
    <dgm:cxn modelId="{7FC7D74F-8F53-4D2E-9E98-C727541D3A94}" type="presOf" srcId="{05884FD1-EC27-4E53-B26A-E35F10FC98C6}" destId="{D5F0129D-2EBA-4448-9BDE-968BCA54BCFF}" srcOrd="0" destOrd="0" presId="urn:microsoft.com/office/officeart/2005/8/layout/process3"/>
    <dgm:cxn modelId="{1D5CA172-1107-4177-8555-A3FEC97AF1B3}" type="presOf" srcId="{BFDEEDCE-4881-46C9-AD72-3A2345BB5C1B}" destId="{04029220-41A9-46FE-9B0C-45C64FE8DCB0}" srcOrd="1" destOrd="0" presId="urn:microsoft.com/office/officeart/2005/8/layout/process3"/>
    <dgm:cxn modelId="{06951078-8E84-4809-87A5-EBD98B84B4BA}" type="presOf" srcId="{BFDEEDCE-4881-46C9-AD72-3A2345BB5C1B}" destId="{E7CB0AF5-2A50-4C84-BC16-520BC40ABBB5}" srcOrd="0" destOrd="0" presId="urn:microsoft.com/office/officeart/2005/8/layout/process3"/>
    <dgm:cxn modelId="{A771C684-0FAC-4572-B7CF-42F0DA8C4710}" srcId="{FFAC7CAB-F510-4DF4-94A8-D1FB0FB79ADF}" destId="{FE80E223-4C3D-44AE-A847-55CFB2AE302E}" srcOrd="0" destOrd="0" parTransId="{78942C0E-26AD-4564-8D23-869CD72B629D}" sibTransId="{76EDDE30-3127-40C6-A3D0-C8EBC012D0C4}"/>
    <dgm:cxn modelId="{38510586-075E-4A07-8B89-CF0379C88700}" type="presOf" srcId="{FE80E223-4C3D-44AE-A847-55CFB2AE302E}" destId="{F62FB538-0A05-47B7-BE22-8EE1069F46CB}" srcOrd="0" destOrd="0" presId="urn:microsoft.com/office/officeart/2005/8/layout/process3"/>
    <dgm:cxn modelId="{2E2A5786-A4AB-4458-977B-7E030CBC3006}" srcId="{FFAC7CAB-F510-4DF4-94A8-D1FB0FB79ADF}" destId="{BF7C0EEB-762F-4816-A131-9F3C4910343C}" srcOrd="2" destOrd="0" parTransId="{447A1243-7155-45AA-A416-1DCBA7B459F3}" sibTransId="{CC75913F-0A4F-4C50-B9CF-7C74E0E9C960}"/>
    <dgm:cxn modelId="{8411C696-F1E1-422C-ABD2-D1408776BDC6}" type="presOf" srcId="{13DDA824-590A-4E48-96BA-356AEE48F819}" destId="{8BF5EC1C-0A40-477D-A5AD-E9F151E5BC74}" srcOrd="0" destOrd="0" presId="urn:microsoft.com/office/officeart/2005/8/layout/process3"/>
    <dgm:cxn modelId="{E9E6CBA3-E5A1-479B-A25E-8F4B0BC15EBB}" srcId="{FE80E223-4C3D-44AE-A847-55CFB2AE302E}" destId="{05884FD1-EC27-4E53-B26A-E35F10FC98C6}" srcOrd="0" destOrd="0" parTransId="{F590A48D-6054-4591-BF10-EBA9B161FD47}" sibTransId="{49FC426F-C256-418A-92A5-A540C0753D77}"/>
    <dgm:cxn modelId="{211978B1-7D46-435C-834D-7717A73AEDC2}" type="presOf" srcId="{77D1FE8D-9704-4BFF-9BCD-882116BF94AE}" destId="{A04EC6F5-9278-45DC-B4CB-BA885AFA65E6}" srcOrd="0" destOrd="0" presId="urn:microsoft.com/office/officeart/2005/8/layout/process3"/>
    <dgm:cxn modelId="{1EDA07BA-8D12-44E8-956A-9DFE92D19B8C}" type="presOf" srcId="{FFAC7CAB-F510-4DF4-94A8-D1FB0FB79ADF}" destId="{5C791AF5-6D1D-4544-AAA9-0F48A225D9DF}" srcOrd="0" destOrd="0" presId="urn:microsoft.com/office/officeart/2005/8/layout/process3"/>
    <dgm:cxn modelId="{53E489C0-68FA-476A-B2DF-C5FE900F8278}" type="presOf" srcId="{BF7C0EEB-762F-4816-A131-9F3C4910343C}" destId="{5FD659E9-A6E7-4566-89C7-0D2D2D67580B}" srcOrd="1" destOrd="0" presId="urn:microsoft.com/office/officeart/2005/8/layout/process3"/>
    <dgm:cxn modelId="{4DC4E6D2-3FB0-4454-A329-2BC4A9B22FF4}" srcId="{77D1FE8D-9704-4BFF-9BCD-882116BF94AE}" destId="{13DDA824-590A-4E48-96BA-356AEE48F819}" srcOrd="0" destOrd="0" parTransId="{FDD6FC88-34F6-4E08-A59C-25446D5854C1}" sibTransId="{8E17F1B4-41E2-4959-B14F-065B2B58F553}"/>
    <dgm:cxn modelId="{A410EEF1-DFB6-4430-BF59-F8F147DBED11}" type="presOf" srcId="{76EDDE30-3127-40C6-A3D0-C8EBC012D0C4}" destId="{823B8C51-AE4D-494F-B3E5-75FA9CF02083}" srcOrd="0" destOrd="0" presId="urn:microsoft.com/office/officeart/2005/8/layout/process3"/>
    <dgm:cxn modelId="{5474BCF1-52B2-40BA-9DB5-1B50DCCCE21D}" type="presParOf" srcId="{5C791AF5-6D1D-4544-AAA9-0F48A225D9DF}" destId="{851DE4A6-0A97-4156-B4E0-9AB2B9FBAD68}" srcOrd="0" destOrd="0" presId="urn:microsoft.com/office/officeart/2005/8/layout/process3"/>
    <dgm:cxn modelId="{FCCB945D-CC2D-4074-8814-9D59F9AD2686}" type="presParOf" srcId="{851DE4A6-0A97-4156-B4E0-9AB2B9FBAD68}" destId="{F62FB538-0A05-47B7-BE22-8EE1069F46CB}" srcOrd="0" destOrd="0" presId="urn:microsoft.com/office/officeart/2005/8/layout/process3"/>
    <dgm:cxn modelId="{0C69B101-DE63-4839-9944-DB4DC7D32D25}" type="presParOf" srcId="{851DE4A6-0A97-4156-B4E0-9AB2B9FBAD68}" destId="{DD808D1A-0E25-41BB-A7AA-CFDA72BCF205}" srcOrd="1" destOrd="0" presId="urn:microsoft.com/office/officeart/2005/8/layout/process3"/>
    <dgm:cxn modelId="{6F78ECDB-A335-4D3C-BA2E-89F6F7F8DE65}" type="presParOf" srcId="{851DE4A6-0A97-4156-B4E0-9AB2B9FBAD68}" destId="{D5F0129D-2EBA-4448-9BDE-968BCA54BCFF}" srcOrd="2" destOrd="0" presId="urn:microsoft.com/office/officeart/2005/8/layout/process3"/>
    <dgm:cxn modelId="{5EFC5B4C-E957-4D76-8C8F-CD61D2168E00}" type="presParOf" srcId="{5C791AF5-6D1D-4544-AAA9-0F48A225D9DF}" destId="{823B8C51-AE4D-494F-B3E5-75FA9CF02083}" srcOrd="1" destOrd="0" presId="urn:microsoft.com/office/officeart/2005/8/layout/process3"/>
    <dgm:cxn modelId="{6C58F17F-A4EF-4EA5-9537-CA6DC4AA1DC6}" type="presParOf" srcId="{823B8C51-AE4D-494F-B3E5-75FA9CF02083}" destId="{1CA27297-8595-44FB-8B45-43738E472DB0}" srcOrd="0" destOrd="0" presId="urn:microsoft.com/office/officeart/2005/8/layout/process3"/>
    <dgm:cxn modelId="{C0C91A66-5C6A-40E5-8123-B7CCE7BA5598}" type="presParOf" srcId="{5C791AF5-6D1D-4544-AAA9-0F48A225D9DF}" destId="{D1717607-8A81-42F7-AF3E-E62740A76997}" srcOrd="2" destOrd="0" presId="urn:microsoft.com/office/officeart/2005/8/layout/process3"/>
    <dgm:cxn modelId="{AC43A6F7-FE71-415E-AAC6-B38E00382F0C}" type="presParOf" srcId="{D1717607-8A81-42F7-AF3E-E62740A76997}" destId="{A04EC6F5-9278-45DC-B4CB-BA885AFA65E6}" srcOrd="0" destOrd="0" presId="urn:microsoft.com/office/officeart/2005/8/layout/process3"/>
    <dgm:cxn modelId="{CECD7733-B23E-4FFF-A2F8-C709FEB19FC3}" type="presParOf" srcId="{D1717607-8A81-42F7-AF3E-E62740A76997}" destId="{E928257A-1B99-48BC-AF5E-DDE76D568E11}" srcOrd="1" destOrd="0" presId="urn:microsoft.com/office/officeart/2005/8/layout/process3"/>
    <dgm:cxn modelId="{55EE3926-09A0-4C3F-AFD4-0FB7A1CEBAA2}" type="presParOf" srcId="{D1717607-8A81-42F7-AF3E-E62740A76997}" destId="{8BF5EC1C-0A40-477D-A5AD-E9F151E5BC74}" srcOrd="2" destOrd="0" presId="urn:microsoft.com/office/officeart/2005/8/layout/process3"/>
    <dgm:cxn modelId="{ACEFB86B-EB56-4D14-A82C-A1BD8682426E}" type="presParOf" srcId="{5C791AF5-6D1D-4544-AAA9-0F48A225D9DF}" destId="{E7CB0AF5-2A50-4C84-BC16-520BC40ABBB5}" srcOrd="3" destOrd="0" presId="urn:microsoft.com/office/officeart/2005/8/layout/process3"/>
    <dgm:cxn modelId="{AD051C31-DD15-4B9E-8959-5D876573DDFA}" type="presParOf" srcId="{E7CB0AF5-2A50-4C84-BC16-520BC40ABBB5}" destId="{04029220-41A9-46FE-9B0C-45C64FE8DCB0}" srcOrd="0" destOrd="0" presId="urn:microsoft.com/office/officeart/2005/8/layout/process3"/>
    <dgm:cxn modelId="{23D7105A-F8AD-4A49-BFA6-750BFFAAB568}" type="presParOf" srcId="{5C791AF5-6D1D-4544-AAA9-0F48A225D9DF}" destId="{D7F5D7E4-4ED8-438C-913B-CDE8D67627E6}" srcOrd="4" destOrd="0" presId="urn:microsoft.com/office/officeart/2005/8/layout/process3"/>
    <dgm:cxn modelId="{B2F18D4A-DE4E-4CE7-90F8-49AECD4FF16B}" type="presParOf" srcId="{D7F5D7E4-4ED8-438C-913B-CDE8D67627E6}" destId="{8D8F708C-CF9E-4D15-90B0-6707231B9B5D}" srcOrd="0" destOrd="0" presId="urn:microsoft.com/office/officeart/2005/8/layout/process3"/>
    <dgm:cxn modelId="{FDAE5F9A-CE8F-4CC9-A5CC-E5AF345F258E}" type="presParOf" srcId="{D7F5D7E4-4ED8-438C-913B-CDE8D67627E6}" destId="{5FD659E9-A6E7-4566-89C7-0D2D2D67580B}" srcOrd="1" destOrd="0" presId="urn:microsoft.com/office/officeart/2005/8/layout/process3"/>
    <dgm:cxn modelId="{3CE444FF-CEC2-41FD-99B8-FCD0EF322091}" type="presParOf" srcId="{D7F5D7E4-4ED8-438C-913B-CDE8D67627E6}" destId="{08197276-E023-4AA2-9F79-847EFA54639C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808D1A-0E25-41BB-A7AA-CFDA72BCF205}">
      <dsp:nvSpPr>
        <dsp:cNvPr id="0" name=""/>
        <dsp:cNvSpPr/>
      </dsp:nvSpPr>
      <dsp:spPr>
        <a:xfrm>
          <a:off x="9" y="0"/>
          <a:ext cx="2349654" cy="11670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ysClr val="windowText" lastClr="000000"/>
              </a:solidFill>
            </a:rPr>
            <a:t>Bench Research</a:t>
          </a:r>
        </a:p>
      </dsp:txBody>
      <dsp:txXfrm>
        <a:off x="9" y="0"/>
        <a:ext cx="2349654" cy="778059"/>
      </dsp:txXfrm>
    </dsp:sp>
    <dsp:sp modelId="{D5F0129D-2EBA-4448-9BDE-968BCA54BCFF}">
      <dsp:nvSpPr>
        <dsp:cNvPr id="0" name=""/>
        <dsp:cNvSpPr/>
      </dsp:nvSpPr>
      <dsp:spPr>
        <a:xfrm>
          <a:off x="223601" y="781349"/>
          <a:ext cx="2979362" cy="30525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A systemic study directed toward greater knowledge or understanding of the fundamental aspects of phenomena and observable facts </a:t>
          </a:r>
          <a:r>
            <a:rPr lang="en-US" sz="1400" u="sng" kern="1200" dirty="0"/>
            <a:t>without</a:t>
          </a:r>
          <a:r>
            <a:rPr lang="en-US" sz="1400" kern="1200" dirty="0"/>
            <a:t> specific applications towards processes or products in mind.</a:t>
          </a:r>
          <a:r>
            <a:rPr lang="en-US" sz="1400" i="1" kern="1200" dirty="0"/>
            <a:t> </a:t>
          </a:r>
          <a:endParaRPr lang="en-US" sz="1400" kern="1200" dirty="0"/>
        </a:p>
      </dsp:txBody>
      <dsp:txXfrm>
        <a:off x="310864" y="868612"/>
        <a:ext cx="2804836" cy="2878026"/>
      </dsp:txXfrm>
    </dsp:sp>
    <dsp:sp modelId="{823B8C51-AE4D-494F-B3E5-75FA9CF02083}">
      <dsp:nvSpPr>
        <dsp:cNvPr id="0" name=""/>
        <dsp:cNvSpPr/>
      </dsp:nvSpPr>
      <dsp:spPr>
        <a:xfrm>
          <a:off x="2760099" y="96531"/>
          <a:ext cx="870122" cy="5849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ysClr val="windowText" lastClr="000000"/>
            </a:solidFill>
          </a:endParaRPr>
        </a:p>
      </dsp:txBody>
      <dsp:txXfrm>
        <a:off x="2760099" y="213530"/>
        <a:ext cx="694623" cy="350998"/>
      </dsp:txXfrm>
    </dsp:sp>
    <dsp:sp modelId="{E928257A-1B99-48BC-AF5E-DDE76D568E11}">
      <dsp:nvSpPr>
        <dsp:cNvPr id="0" name=""/>
        <dsp:cNvSpPr/>
      </dsp:nvSpPr>
      <dsp:spPr>
        <a:xfrm>
          <a:off x="3991404" y="0"/>
          <a:ext cx="2349654" cy="11670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ysClr val="windowText" lastClr="000000"/>
              </a:solidFill>
            </a:rPr>
            <a:t>Applied Research</a:t>
          </a:r>
        </a:p>
      </dsp:txBody>
      <dsp:txXfrm>
        <a:off x="3991404" y="0"/>
        <a:ext cx="2349654" cy="778059"/>
      </dsp:txXfrm>
    </dsp:sp>
    <dsp:sp modelId="{8BF5EC1C-0A40-477D-A5AD-E9F151E5BC74}">
      <dsp:nvSpPr>
        <dsp:cNvPr id="0" name=""/>
        <dsp:cNvSpPr/>
      </dsp:nvSpPr>
      <dsp:spPr>
        <a:xfrm>
          <a:off x="4168367" y="788117"/>
          <a:ext cx="3166653" cy="30558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A systemic study to gain knowledge or understanding necessary to determine the means by which a recognized and specific need may be met. It is a systematic application of knowledge toward the production of useful materials, devices, and systems or methods, to meet specific requirements.   Under the ITAR (i.e., work directed at achieving a military objective or developing a military item), applied research may include the design, development, and improvement of prototypes.  </a:t>
          </a:r>
        </a:p>
      </dsp:txBody>
      <dsp:txXfrm>
        <a:off x="4257869" y="877619"/>
        <a:ext cx="2987649" cy="2876829"/>
      </dsp:txXfrm>
    </dsp:sp>
    <dsp:sp modelId="{E7CB0AF5-2A50-4C84-BC16-520BC40ABBB5}">
      <dsp:nvSpPr>
        <dsp:cNvPr id="0" name=""/>
        <dsp:cNvSpPr/>
      </dsp:nvSpPr>
      <dsp:spPr>
        <a:xfrm>
          <a:off x="6801692" y="96531"/>
          <a:ext cx="976540" cy="5849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ysClr val="windowText" lastClr="000000"/>
            </a:solidFill>
          </a:endParaRPr>
        </a:p>
      </dsp:txBody>
      <dsp:txXfrm>
        <a:off x="6801692" y="213530"/>
        <a:ext cx="801041" cy="350998"/>
      </dsp:txXfrm>
    </dsp:sp>
    <dsp:sp modelId="{5FD659E9-A6E7-4566-89C7-0D2D2D67580B}">
      <dsp:nvSpPr>
        <dsp:cNvPr id="0" name=""/>
        <dsp:cNvSpPr/>
      </dsp:nvSpPr>
      <dsp:spPr>
        <a:xfrm>
          <a:off x="8183589" y="0"/>
          <a:ext cx="2349654" cy="11670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ysClr val="windowText" lastClr="000000"/>
              </a:solidFill>
            </a:rPr>
            <a:t>Development &amp; Production</a:t>
          </a:r>
        </a:p>
      </dsp:txBody>
      <dsp:txXfrm>
        <a:off x="8183589" y="0"/>
        <a:ext cx="2349654" cy="778059"/>
      </dsp:txXfrm>
    </dsp:sp>
    <dsp:sp modelId="{08197276-E023-4AA2-9F79-847EFA54639C}">
      <dsp:nvSpPr>
        <dsp:cNvPr id="0" name=""/>
        <dsp:cNvSpPr/>
      </dsp:nvSpPr>
      <dsp:spPr>
        <a:xfrm>
          <a:off x="8368082" y="760567"/>
          <a:ext cx="3135285" cy="30802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Following the creation of an identified item or process, development includes the </a:t>
          </a:r>
          <a:r>
            <a:rPr lang="en-US" sz="1400" i="1" kern="1200" dirty="0"/>
            <a:t>stages</a:t>
          </a:r>
          <a:r>
            <a:rPr lang="en-US" sz="1400" kern="1200" dirty="0"/>
            <a:t> </a:t>
          </a:r>
          <a:r>
            <a:rPr lang="en-US" sz="1400" i="1" kern="1200" dirty="0"/>
            <a:t>prior to serial production</a:t>
          </a:r>
          <a:r>
            <a:rPr lang="en-US" sz="1400" kern="1200" dirty="0"/>
            <a:t> of a design or process, such as: design analyses, design concepts, assembly and testing of prototypes (for dual-use items or processes covered under the EAR), pilot production schemes, design data, process of transforming design data into a product, configuration design, integration design, or layouts.  </a:t>
          </a:r>
        </a:p>
      </dsp:txBody>
      <dsp:txXfrm>
        <a:off x="8458300" y="850785"/>
        <a:ext cx="2954849" cy="28998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C7D74A2-3B4D-954C-BCE0-BA697DC5CE4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AF4C31-EF37-264F-8C4F-A3A07C139E0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CDE01-A1F3-2049-81BA-B7E4D3301AE3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743C93-A831-5544-9766-0D18935B52D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FBCD7-D303-7B4D-A718-8B6CB0EF84C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B6429-A076-9E48-9B7C-D88E10C09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4298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F6A9CC-D495-EF43-8C44-1644A9ED4984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AB882A-90D7-FB4D-B996-1F0AF3284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353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84E2D5E-E304-F744-92B4-C2614AA64448}"/>
              </a:ext>
            </a:extLst>
          </p:cNvPr>
          <p:cNvSpPr txBox="1"/>
          <p:nvPr userDrawn="1"/>
        </p:nvSpPr>
        <p:spPr>
          <a:xfrm>
            <a:off x="4064295" y="418470"/>
            <a:ext cx="40729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spc="3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FLORIDA INTERNATIONAL UNIVERSITY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88DEB929-9798-7B44-8E54-60948088B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727" y="3721808"/>
            <a:ext cx="89845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665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6564F3C-4E9C-A84A-915B-1971194754C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D10DF140-61C7-C94E-9347-6DD282A33E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654" y="6123851"/>
            <a:ext cx="1217550" cy="56388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7A209E8-E5E1-5D41-92D2-2615A78E2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040" y="544528"/>
            <a:ext cx="3358280" cy="56388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rgbClr val="CC0066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BB3200B7-23B0-6542-AF46-FF8EFBF9FBAF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726042" y="1371538"/>
            <a:ext cx="2583215" cy="3444301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en-US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0CB99F92-7B2D-DA41-8932-E06E340EA02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3632199" y="743802"/>
            <a:ext cx="7976031" cy="5370396"/>
          </a:xfrm>
          <a:prstGeom prst="corner">
            <a:avLst>
              <a:gd name="adj1" fmla="val 57567"/>
              <a:gd name="adj2" fmla="val 95877"/>
            </a:avLst>
          </a:prstGeom>
          <a:blipFill dpi="0" rotWithShape="0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BDDF83C-8AC7-A941-A027-BAAF20DCA295}"/>
              </a:ext>
            </a:extLst>
          </p:cNvPr>
          <p:cNvGrpSpPr/>
          <p:nvPr userDrawn="1"/>
        </p:nvGrpSpPr>
        <p:grpSpPr>
          <a:xfrm>
            <a:off x="3632200" y="637953"/>
            <a:ext cx="7976031" cy="2393648"/>
            <a:chOff x="3683000" y="638356"/>
            <a:chExt cx="7976031" cy="239364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DA12D9A-A693-B545-A8F5-2A9593D2A685}"/>
                </a:ext>
              </a:extLst>
            </p:cNvPr>
            <p:cNvSpPr/>
            <p:nvPr/>
          </p:nvSpPr>
          <p:spPr>
            <a:xfrm>
              <a:off x="6417481" y="638356"/>
              <a:ext cx="5241550" cy="110074"/>
            </a:xfrm>
            <a:prstGeom prst="rect">
              <a:avLst/>
            </a:prstGeom>
            <a:gradFill>
              <a:gsLst>
                <a:gs pos="0">
                  <a:srgbClr val="D92D8A"/>
                </a:gs>
                <a:gs pos="32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635189E-CF3C-9646-86FF-9D061A9687AC}"/>
                </a:ext>
              </a:extLst>
            </p:cNvPr>
            <p:cNvSpPr/>
            <p:nvPr/>
          </p:nvSpPr>
          <p:spPr>
            <a:xfrm rot="16200000">
              <a:off x="5327064" y="1829604"/>
              <a:ext cx="2292822" cy="111977"/>
            </a:xfrm>
            <a:prstGeom prst="rect">
              <a:avLst/>
            </a:prstGeom>
            <a:gradFill>
              <a:gsLst>
                <a:gs pos="97000">
                  <a:srgbClr val="D92D8A"/>
                </a:gs>
                <a:gs pos="7000">
                  <a:srgbClr val="D92D8A"/>
                </a:gs>
                <a:gs pos="55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1F58982-B41E-8340-83CF-555551EE8C45}"/>
                </a:ext>
              </a:extLst>
            </p:cNvPr>
            <p:cNvSpPr/>
            <p:nvPr/>
          </p:nvSpPr>
          <p:spPr>
            <a:xfrm flipH="1">
              <a:off x="3683000" y="2924436"/>
              <a:ext cx="2754068" cy="106058"/>
            </a:xfrm>
            <a:prstGeom prst="rect">
              <a:avLst/>
            </a:prstGeom>
            <a:gradFill>
              <a:gsLst>
                <a:gs pos="0">
                  <a:srgbClr val="D92D8A"/>
                </a:gs>
                <a:gs pos="32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37366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r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33A9093-3691-AA4C-A2F4-304998E299F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F342235-2539-9C42-9FFC-2583D8FF2508}"/>
              </a:ext>
            </a:extLst>
          </p:cNvPr>
          <p:cNvGrpSpPr/>
          <p:nvPr userDrawn="1"/>
        </p:nvGrpSpPr>
        <p:grpSpPr>
          <a:xfrm flipH="1" flipV="1">
            <a:off x="10644674" y="5408676"/>
            <a:ext cx="735606" cy="746592"/>
            <a:chOff x="897887" y="745236"/>
            <a:chExt cx="735606" cy="74659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B082B33-8809-4D4E-892A-871B1D090AB4}"/>
                </a:ext>
              </a:extLst>
            </p:cNvPr>
            <p:cNvSpPr/>
            <p:nvPr/>
          </p:nvSpPr>
          <p:spPr>
            <a:xfrm rot="16200000" flipH="1">
              <a:off x="1186442" y="456681"/>
              <a:ext cx="158496" cy="735606"/>
            </a:xfrm>
            <a:prstGeom prst="rect">
              <a:avLst/>
            </a:prstGeom>
            <a:gradFill>
              <a:gsLst>
                <a:gs pos="30000">
                  <a:srgbClr val="00FFFF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D9A3A04-48C2-9046-99D8-29E0696CC719}"/>
                </a:ext>
              </a:extLst>
            </p:cNvPr>
            <p:cNvSpPr/>
            <p:nvPr/>
          </p:nvSpPr>
          <p:spPr>
            <a:xfrm flipH="1">
              <a:off x="897887" y="898707"/>
              <a:ext cx="158496" cy="593121"/>
            </a:xfrm>
            <a:prstGeom prst="rect">
              <a:avLst/>
            </a:prstGeom>
            <a:gradFill>
              <a:gsLst>
                <a:gs pos="28000">
                  <a:srgbClr val="00FFFF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234CB5F-76F4-6745-89D4-C806CD69862C}"/>
              </a:ext>
            </a:extLst>
          </p:cNvPr>
          <p:cNvGrpSpPr/>
          <p:nvPr userDrawn="1"/>
        </p:nvGrpSpPr>
        <p:grpSpPr>
          <a:xfrm flipV="1">
            <a:off x="789474" y="5408676"/>
            <a:ext cx="735606" cy="746592"/>
            <a:chOff x="897887" y="745236"/>
            <a:chExt cx="735606" cy="7465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9A027F7-340B-AE49-A6E7-AF7808C4881B}"/>
                </a:ext>
              </a:extLst>
            </p:cNvPr>
            <p:cNvSpPr/>
            <p:nvPr/>
          </p:nvSpPr>
          <p:spPr>
            <a:xfrm rot="16200000" flipH="1">
              <a:off x="1186442" y="456681"/>
              <a:ext cx="158496" cy="735606"/>
            </a:xfrm>
            <a:prstGeom prst="rect">
              <a:avLst/>
            </a:prstGeom>
            <a:gradFill>
              <a:gsLst>
                <a:gs pos="30000">
                  <a:srgbClr val="00FFFF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008E556-02A5-F644-8527-1071C399CF8F}"/>
                </a:ext>
              </a:extLst>
            </p:cNvPr>
            <p:cNvSpPr/>
            <p:nvPr/>
          </p:nvSpPr>
          <p:spPr>
            <a:xfrm flipH="1">
              <a:off x="897887" y="898707"/>
              <a:ext cx="158496" cy="593121"/>
            </a:xfrm>
            <a:prstGeom prst="rect">
              <a:avLst/>
            </a:prstGeom>
            <a:gradFill>
              <a:gsLst>
                <a:gs pos="28000">
                  <a:srgbClr val="00FFFF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F0C6396-694E-7E4D-99B5-1FFF7CB06E00}"/>
              </a:ext>
            </a:extLst>
          </p:cNvPr>
          <p:cNvGrpSpPr/>
          <p:nvPr userDrawn="1"/>
        </p:nvGrpSpPr>
        <p:grpSpPr>
          <a:xfrm flipH="1">
            <a:off x="10644674" y="745236"/>
            <a:ext cx="735606" cy="746592"/>
            <a:chOff x="897887" y="745236"/>
            <a:chExt cx="735606" cy="74659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ED90838-A6BF-0F4F-9EEF-F4EF18A3585C}"/>
                </a:ext>
              </a:extLst>
            </p:cNvPr>
            <p:cNvSpPr/>
            <p:nvPr/>
          </p:nvSpPr>
          <p:spPr>
            <a:xfrm rot="16200000" flipH="1">
              <a:off x="1186442" y="456681"/>
              <a:ext cx="158496" cy="735606"/>
            </a:xfrm>
            <a:prstGeom prst="rect">
              <a:avLst/>
            </a:prstGeom>
            <a:gradFill>
              <a:gsLst>
                <a:gs pos="30000">
                  <a:srgbClr val="00FFFF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3FA1B5D-1100-BA4E-880C-425F37DC1986}"/>
                </a:ext>
              </a:extLst>
            </p:cNvPr>
            <p:cNvSpPr/>
            <p:nvPr/>
          </p:nvSpPr>
          <p:spPr>
            <a:xfrm flipH="1">
              <a:off x="897887" y="898707"/>
              <a:ext cx="158496" cy="593121"/>
            </a:xfrm>
            <a:prstGeom prst="rect">
              <a:avLst/>
            </a:prstGeom>
            <a:gradFill>
              <a:gsLst>
                <a:gs pos="28000">
                  <a:srgbClr val="00FFFF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13" name="Content Placeholder 15">
            <a:extLst>
              <a:ext uri="{FF2B5EF4-FFF2-40B4-BE49-F238E27FC236}">
                <a16:creationId xmlns:a16="http://schemas.microsoft.com/office/drawing/2014/main" id="{A9768829-BB27-E04C-AC08-35C2DCF4342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418591" y="2310784"/>
            <a:ext cx="7510717" cy="339445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67577F2A-343B-0547-90B9-310710267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8590" y="1198471"/>
            <a:ext cx="7510718" cy="8459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6432753-6F7F-614E-852E-0E437C757C8A}"/>
              </a:ext>
            </a:extLst>
          </p:cNvPr>
          <p:cNvGrpSpPr/>
          <p:nvPr userDrawn="1"/>
        </p:nvGrpSpPr>
        <p:grpSpPr>
          <a:xfrm rot="16200000" flipH="1">
            <a:off x="786644" y="682484"/>
            <a:ext cx="731520" cy="747831"/>
            <a:chOff x="897887" y="745236"/>
            <a:chExt cx="731520" cy="74783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C23CBF0-EBAD-5A48-BEB5-7F7ED127ED9A}"/>
                </a:ext>
              </a:extLst>
            </p:cNvPr>
            <p:cNvSpPr/>
            <p:nvPr/>
          </p:nvSpPr>
          <p:spPr>
            <a:xfrm rot="16200000" flipH="1">
              <a:off x="1184399" y="458724"/>
              <a:ext cx="158496" cy="731520"/>
            </a:xfrm>
            <a:prstGeom prst="rect">
              <a:avLst/>
            </a:prstGeom>
            <a:gradFill>
              <a:gsLst>
                <a:gs pos="30000">
                  <a:srgbClr val="00FFFF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754997F-8EB7-5140-9E75-4B286C8C6FED}"/>
                </a:ext>
              </a:extLst>
            </p:cNvPr>
            <p:cNvSpPr/>
            <p:nvPr/>
          </p:nvSpPr>
          <p:spPr>
            <a:xfrm flipH="1">
              <a:off x="897887" y="898707"/>
              <a:ext cx="158496" cy="594360"/>
            </a:xfrm>
            <a:prstGeom prst="rect">
              <a:avLst/>
            </a:prstGeom>
            <a:gradFill>
              <a:gsLst>
                <a:gs pos="28000">
                  <a:srgbClr val="00FFFF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FF2EB2B1-A9F3-9943-AABF-16618AFA9BE8}"/>
              </a:ext>
            </a:extLst>
          </p:cNvPr>
          <p:cNvSpPr txBox="1"/>
          <p:nvPr userDrawn="1"/>
        </p:nvSpPr>
        <p:spPr>
          <a:xfrm>
            <a:off x="3927573" y="6404446"/>
            <a:ext cx="44927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kern="1200" spc="3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FLORIDA INTERNATIONAL UNIVERSITY</a:t>
            </a:r>
          </a:p>
        </p:txBody>
      </p:sp>
    </p:spTree>
    <p:extLst>
      <p:ext uri="{BB962C8B-B14F-4D97-AF65-F5344CB8AC3E}">
        <p14:creationId xmlns:p14="http://schemas.microsoft.com/office/powerpoint/2010/main" val="453642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 Text Magenta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C5C2860B-6047-5A4C-A34C-2CE3559F5E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7F1827C6-B251-F84D-ADAF-23A63055EED5}"/>
              </a:ext>
            </a:extLst>
          </p:cNvPr>
          <p:cNvSpPr txBox="1">
            <a:spLocks/>
          </p:cNvSpPr>
          <p:nvPr userDrawn="1"/>
        </p:nvSpPr>
        <p:spPr>
          <a:xfrm>
            <a:off x="3244174" y="1626141"/>
            <a:ext cx="5791200" cy="9310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endParaRPr lang="en-US" sz="3600" spc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Content Placeholder 15">
            <a:extLst>
              <a:ext uri="{FF2B5EF4-FFF2-40B4-BE49-F238E27FC236}">
                <a16:creationId xmlns:a16="http://schemas.microsoft.com/office/drawing/2014/main" id="{3FE4AA1A-321B-034B-A436-1489DB5063E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229190" y="2737943"/>
            <a:ext cx="8147304" cy="296703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DD80675-BCCC-9D43-8C06-61A6E7547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364" y="1809715"/>
            <a:ext cx="4358819" cy="747456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5873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 Text Cyan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AD24B231-6806-6549-A9EB-CC858BE52B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Content Placeholder 15">
            <a:extLst>
              <a:ext uri="{FF2B5EF4-FFF2-40B4-BE49-F238E27FC236}">
                <a16:creationId xmlns:a16="http://schemas.microsoft.com/office/drawing/2014/main" id="{853AFDF2-6FAF-3C45-BA79-69FE0FE7C59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229190" y="2737943"/>
            <a:ext cx="8147304" cy="296703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E51A568-E78E-1345-A344-90658C4D4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364" y="1809715"/>
            <a:ext cx="4358819" cy="747456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2852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6D844F3F-144D-EC46-9448-847C2C242B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7443" cy="6858000"/>
          </a:xfrm>
          <a:prstGeom prst="rect">
            <a:avLst/>
          </a:prstGeom>
        </p:spPr>
      </p:pic>
      <p:sp>
        <p:nvSpPr>
          <p:cNvPr id="4" name="Content Placeholder 15">
            <a:extLst>
              <a:ext uri="{FF2B5EF4-FFF2-40B4-BE49-F238E27FC236}">
                <a16:creationId xmlns:a16="http://schemas.microsoft.com/office/drawing/2014/main" id="{1D0C1A8D-A891-934D-BEDF-BCAF239DB67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229190" y="2737943"/>
            <a:ext cx="8147304" cy="296703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161F8EC-ACD0-3544-9489-9E14A2C45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364" y="1809715"/>
            <a:ext cx="4358819" cy="747456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3104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holding, yellow, colorful, sign&#10;&#10;Description automatically generated">
            <a:extLst>
              <a:ext uri="{FF2B5EF4-FFF2-40B4-BE49-F238E27FC236}">
                <a16:creationId xmlns:a16="http://schemas.microsoft.com/office/drawing/2014/main" id="{74C3F4AC-284C-8648-B74F-734AD0C970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ontent Placeholder 15">
            <a:extLst>
              <a:ext uri="{FF2B5EF4-FFF2-40B4-BE49-F238E27FC236}">
                <a16:creationId xmlns:a16="http://schemas.microsoft.com/office/drawing/2014/main" id="{DCC8F7BA-1E34-D442-AEF7-6604F2F7263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229190" y="2737943"/>
            <a:ext cx="8147304" cy="296703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5571367-FB83-B648-89F4-308268D2E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364" y="1809715"/>
            <a:ext cx="4358819" cy="747456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6368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Ba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8C2FC0D-00C8-2B44-BFC5-85A3072DBAC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51B882C-C539-A944-97F2-FC0CDA5F0C74}"/>
              </a:ext>
            </a:extLst>
          </p:cNvPr>
          <p:cNvGrpSpPr/>
          <p:nvPr userDrawn="1"/>
        </p:nvGrpSpPr>
        <p:grpSpPr>
          <a:xfrm flipV="1">
            <a:off x="11185080" y="298640"/>
            <a:ext cx="735606" cy="746592"/>
            <a:chOff x="10666920" y="5421408"/>
            <a:chExt cx="735606" cy="746592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6B3CB66-C4EA-1D4A-AB31-F3B036627C35}"/>
                </a:ext>
              </a:extLst>
            </p:cNvPr>
            <p:cNvSpPr/>
            <p:nvPr/>
          </p:nvSpPr>
          <p:spPr>
            <a:xfrm rot="16200000" flipV="1">
              <a:off x="10955475" y="5720949"/>
              <a:ext cx="158496" cy="735606"/>
            </a:xfrm>
            <a:prstGeom prst="rect">
              <a:avLst/>
            </a:prstGeom>
            <a:gradFill>
              <a:gsLst>
                <a:gs pos="30000">
                  <a:srgbClr val="00FFFF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A919F03-190B-A144-89EE-F2C24C54E8DF}"/>
                </a:ext>
              </a:extLst>
            </p:cNvPr>
            <p:cNvSpPr/>
            <p:nvPr/>
          </p:nvSpPr>
          <p:spPr>
            <a:xfrm flipV="1">
              <a:off x="11244030" y="5421408"/>
              <a:ext cx="158496" cy="593121"/>
            </a:xfrm>
            <a:prstGeom prst="rect">
              <a:avLst/>
            </a:prstGeom>
            <a:gradFill>
              <a:gsLst>
                <a:gs pos="29000">
                  <a:srgbClr val="00FFFF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30" name="Content Placeholder 15">
            <a:extLst>
              <a:ext uri="{FF2B5EF4-FFF2-40B4-BE49-F238E27FC236}">
                <a16:creationId xmlns:a16="http://schemas.microsoft.com/office/drawing/2014/main" id="{B1D91A48-7ACA-AC4C-961A-3A2B06F35F6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282203" y="1788668"/>
            <a:ext cx="7902877" cy="4249484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" name="Title 18">
            <a:extLst>
              <a:ext uri="{FF2B5EF4-FFF2-40B4-BE49-F238E27FC236}">
                <a16:creationId xmlns:a16="http://schemas.microsoft.com/office/drawing/2014/main" id="{C716CB0E-F1FF-504E-9653-C73C2D7C4396}"/>
              </a:ext>
            </a:extLst>
          </p:cNvPr>
          <p:cNvSpPr txBox="1">
            <a:spLocks/>
          </p:cNvSpPr>
          <p:nvPr userDrawn="1"/>
        </p:nvSpPr>
        <p:spPr>
          <a:xfrm>
            <a:off x="3282203" y="894071"/>
            <a:ext cx="6105637" cy="7216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300">
                <a:solidFill>
                  <a:srgbClr val="D92D8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3200" spc="0"/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1AFD9C3E-7E7C-AB48-8364-4BE099796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2203" y="819848"/>
            <a:ext cx="7902877" cy="74745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pic>
        <p:nvPicPr>
          <p:cNvPr id="4" name="Picture 3" descr="A blue sky&#10;&#10;Description automatically generated">
            <a:extLst>
              <a:ext uri="{FF2B5EF4-FFF2-40B4-BE49-F238E27FC236}">
                <a16:creationId xmlns:a16="http://schemas.microsoft.com/office/drawing/2014/main" id="{F52B9004-D179-1A4A-80CE-4571C434E5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2465798" cy="6857999"/>
          </a:xfrm>
          <a:prstGeom prst="rect">
            <a:avLst/>
          </a:prstGeom>
        </p:spPr>
      </p:pic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E42E6738-1097-D848-A34E-74053B1D65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290" y="5713629"/>
            <a:ext cx="1217550" cy="56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3696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Ba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8C2FC0D-00C8-2B44-BFC5-85A3072DBAC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ontent Placeholder 15">
            <a:extLst>
              <a:ext uri="{FF2B5EF4-FFF2-40B4-BE49-F238E27FC236}">
                <a16:creationId xmlns:a16="http://schemas.microsoft.com/office/drawing/2014/main" id="{B1D91A48-7ACA-AC4C-961A-3A2B06F35F6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282203" y="1788667"/>
            <a:ext cx="7929604" cy="4175261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200CCED-6E70-9C4C-8D34-9653C97BC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2203" y="819848"/>
            <a:ext cx="7929604" cy="74745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pic>
        <p:nvPicPr>
          <p:cNvPr id="19" name="Picture 18" descr="A blue sky&#10;&#10;Description automatically generated">
            <a:extLst>
              <a:ext uri="{FF2B5EF4-FFF2-40B4-BE49-F238E27FC236}">
                <a16:creationId xmlns:a16="http://schemas.microsoft.com/office/drawing/2014/main" id="{6B427909-11C3-2B4F-99E1-06647A8293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2465798" cy="6858000"/>
          </a:xfrm>
          <a:prstGeom prst="rect">
            <a:avLst/>
          </a:prstGeom>
        </p:spPr>
      </p:pic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E42E6738-1097-D848-A34E-74053B1D65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290" y="5713629"/>
            <a:ext cx="1217550" cy="56388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C4F623B-6644-7B41-A514-8B0D97CB3BB5}"/>
              </a:ext>
            </a:extLst>
          </p:cNvPr>
          <p:cNvGrpSpPr/>
          <p:nvPr userDrawn="1"/>
        </p:nvGrpSpPr>
        <p:grpSpPr>
          <a:xfrm>
            <a:off x="2393879" y="0"/>
            <a:ext cx="9798121" cy="6889337"/>
            <a:chOff x="2421466" y="-1"/>
            <a:chExt cx="9810796" cy="687400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7E3BA29-D548-E14A-925A-6DDE5A185378}"/>
                </a:ext>
              </a:extLst>
            </p:cNvPr>
            <p:cNvSpPr/>
            <p:nvPr/>
          </p:nvSpPr>
          <p:spPr>
            <a:xfrm rot="16200000" flipH="1">
              <a:off x="-852862" y="3408870"/>
              <a:ext cx="6723461" cy="174801"/>
            </a:xfrm>
            <a:prstGeom prst="rect">
              <a:avLst/>
            </a:prstGeom>
            <a:gradFill>
              <a:gsLst>
                <a:gs pos="98000">
                  <a:srgbClr val="D92D8A"/>
                </a:gs>
                <a:gs pos="0">
                  <a:srgbClr val="D92D8A"/>
                </a:gs>
                <a:gs pos="32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66DB505-A3CE-D74D-92E0-CB719251EDDA}"/>
                </a:ext>
              </a:extLst>
            </p:cNvPr>
            <p:cNvSpPr/>
            <p:nvPr/>
          </p:nvSpPr>
          <p:spPr>
            <a:xfrm flipH="1">
              <a:off x="2421466" y="-1"/>
              <a:ext cx="9770533" cy="134540"/>
            </a:xfrm>
            <a:prstGeom prst="rect">
              <a:avLst/>
            </a:prstGeom>
            <a:gradFill>
              <a:gsLst>
                <a:gs pos="96000">
                  <a:srgbClr val="D92D8A"/>
                </a:gs>
                <a:gs pos="55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B5620D0-8507-8C49-B78D-FCF723E33FB3}"/>
                </a:ext>
              </a:extLst>
            </p:cNvPr>
            <p:cNvSpPr/>
            <p:nvPr/>
          </p:nvSpPr>
          <p:spPr>
            <a:xfrm flipH="1">
              <a:off x="2421467" y="6739466"/>
              <a:ext cx="5266266" cy="134540"/>
            </a:xfrm>
            <a:prstGeom prst="rect">
              <a:avLst/>
            </a:prstGeom>
            <a:gradFill>
              <a:gsLst>
                <a:gs pos="96000">
                  <a:srgbClr val="D92D8A"/>
                </a:gs>
                <a:gs pos="55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0D88CDB-1D99-0741-8F0C-6B653BC890C1}"/>
                </a:ext>
              </a:extLst>
            </p:cNvPr>
            <p:cNvSpPr/>
            <p:nvPr/>
          </p:nvSpPr>
          <p:spPr>
            <a:xfrm rot="16200000" flipH="1">
              <a:off x="11018794" y="1038665"/>
              <a:ext cx="2252134" cy="174802"/>
            </a:xfrm>
            <a:prstGeom prst="rect">
              <a:avLst/>
            </a:prstGeom>
            <a:gradFill>
              <a:gsLst>
                <a:gs pos="96000">
                  <a:srgbClr val="D92D8A"/>
                </a:gs>
                <a:gs pos="55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78485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xed Backgrou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8C2FC0D-00C8-2B44-BFC5-85A3072DBAC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E42E6738-1097-D848-A34E-74053B1D65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290" y="5713629"/>
            <a:ext cx="1217550" cy="563880"/>
          </a:xfrm>
          <a:prstGeom prst="rect">
            <a:avLst/>
          </a:prstGeom>
        </p:spPr>
      </p:pic>
      <p:sp>
        <p:nvSpPr>
          <p:cNvPr id="30" name="Content Placeholder 15">
            <a:extLst>
              <a:ext uri="{FF2B5EF4-FFF2-40B4-BE49-F238E27FC236}">
                <a16:creationId xmlns:a16="http://schemas.microsoft.com/office/drawing/2014/main" id="{B1D91A48-7ACA-AC4C-961A-3A2B06F35F6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45290" y="1852474"/>
            <a:ext cx="3802775" cy="3280664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B112813B-6A84-0946-A634-0826DA95D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290" y="1039190"/>
            <a:ext cx="3802775" cy="56388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28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pic>
        <p:nvPicPr>
          <p:cNvPr id="31" name="Picture 30" descr="A blue sky&#10;&#10;Description automatically generated">
            <a:extLst>
              <a:ext uri="{FF2B5EF4-FFF2-40B4-BE49-F238E27FC236}">
                <a16:creationId xmlns:a16="http://schemas.microsoft.com/office/drawing/2014/main" id="{7F8F79F9-053E-AC4E-A228-8BCFC40902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7568" y="0"/>
            <a:ext cx="7214432" cy="6858000"/>
          </a:xfrm>
          <a:prstGeom prst="rect">
            <a:avLst/>
          </a:prstGeom>
        </p:spPr>
      </p:pic>
      <p:sp>
        <p:nvSpPr>
          <p:cNvPr id="34" name="Content Placeholder 15">
            <a:extLst>
              <a:ext uri="{FF2B5EF4-FFF2-40B4-BE49-F238E27FC236}">
                <a16:creationId xmlns:a16="http://schemas.microsoft.com/office/drawing/2014/main" id="{FA4447E9-32AB-CE42-93AE-D7EC1B389ED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490347" y="1852474"/>
            <a:ext cx="4277180" cy="3280664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DBF4C30-962C-1E4F-9E58-14FE84F789BA}"/>
              </a:ext>
            </a:extLst>
          </p:cNvPr>
          <p:cNvGrpSpPr/>
          <p:nvPr userDrawn="1"/>
        </p:nvGrpSpPr>
        <p:grpSpPr>
          <a:xfrm flipV="1">
            <a:off x="5539550" y="5593682"/>
            <a:ext cx="522582" cy="530387"/>
            <a:chOff x="5537621" y="745236"/>
            <a:chExt cx="522582" cy="530387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850B0C7-D302-0B4B-AD72-E890FFCB54EE}"/>
                </a:ext>
              </a:extLst>
            </p:cNvPr>
            <p:cNvSpPr/>
            <p:nvPr/>
          </p:nvSpPr>
          <p:spPr>
            <a:xfrm rot="16200000" flipH="1">
              <a:off x="5742613" y="540244"/>
              <a:ext cx="112597" cy="522582"/>
            </a:xfrm>
            <a:prstGeom prst="rect">
              <a:avLst/>
            </a:prstGeom>
            <a:gradFill>
              <a:gsLst>
                <a:gs pos="30000">
                  <a:srgbClr val="00FFFF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649CCCB-7919-8C48-AA2A-25B9454C5E42}"/>
                </a:ext>
              </a:extLst>
            </p:cNvPr>
            <p:cNvSpPr/>
            <p:nvPr/>
          </p:nvSpPr>
          <p:spPr>
            <a:xfrm flipH="1">
              <a:off x="5537621" y="854263"/>
              <a:ext cx="112597" cy="421360"/>
            </a:xfrm>
            <a:prstGeom prst="rect">
              <a:avLst/>
            </a:prstGeom>
            <a:gradFill>
              <a:gsLst>
                <a:gs pos="28000">
                  <a:srgbClr val="00FFFF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D4B3544-D1C9-F748-A16A-673E8B5DE3A0}"/>
              </a:ext>
            </a:extLst>
          </p:cNvPr>
          <p:cNvGrpSpPr/>
          <p:nvPr userDrawn="1"/>
        </p:nvGrpSpPr>
        <p:grpSpPr>
          <a:xfrm>
            <a:off x="5539550" y="745236"/>
            <a:ext cx="522582" cy="529651"/>
            <a:chOff x="5537621" y="745236"/>
            <a:chExt cx="522582" cy="529651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058E3C8-4ED3-FA44-8429-ECCE05048DE4}"/>
                </a:ext>
              </a:extLst>
            </p:cNvPr>
            <p:cNvSpPr/>
            <p:nvPr/>
          </p:nvSpPr>
          <p:spPr>
            <a:xfrm rot="16200000" flipH="1">
              <a:off x="5742613" y="540244"/>
              <a:ext cx="112597" cy="522582"/>
            </a:xfrm>
            <a:prstGeom prst="rect">
              <a:avLst/>
            </a:prstGeom>
            <a:gradFill>
              <a:gsLst>
                <a:gs pos="30000">
                  <a:srgbClr val="00FFFF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0143827-EC07-1845-BF59-7E49CB3304DC}"/>
                </a:ext>
              </a:extLst>
            </p:cNvPr>
            <p:cNvSpPr/>
            <p:nvPr/>
          </p:nvSpPr>
          <p:spPr>
            <a:xfrm flipH="1">
              <a:off x="5537621" y="854263"/>
              <a:ext cx="112597" cy="420624"/>
            </a:xfrm>
            <a:prstGeom prst="rect">
              <a:avLst/>
            </a:prstGeom>
            <a:gradFill>
              <a:gsLst>
                <a:gs pos="28000">
                  <a:srgbClr val="00FFFF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78A2E4B-D844-0742-91AF-B6EE973CA645}"/>
              </a:ext>
            </a:extLst>
          </p:cNvPr>
          <p:cNvGrpSpPr/>
          <p:nvPr userDrawn="1"/>
        </p:nvGrpSpPr>
        <p:grpSpPr>
          <a:xfrm>
            <a:off x="11086608" y="745236"/>
            <a:ext cx="522582" cy="530387"/>
            <a:chOff x="11140977" y="745236"/>
            <a:chExt cx="522582" cy="530387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C654D92-F1BA-A349-9034-C64E2FC07C5E}"/>
                </a:ext>
              </a:extLst>
            </p:cNvPr>
            <p:cNvSpPr/>
            <p:nvPr/>
          </p:nvSpPr>
          <p:spPr>
            <a:xfrm rot="5400000">
              <a:off x="11345969" y="540244"/>
              <a:ext cx="112597" cy="522582"/>
            </a:xfrm>
            <a:prstGeom prst="rect">
              <a:avLst/>
            </a:prstGeom>
            <a:gradFill>
              <a:gsLst>
                <a:gs pos="30000">
                  <a:srgbClr val="00FFFF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AF6365A-E6EB-6243-9EDA-C82AE5EF6EA1}"/>
                </a:ext>
              </a:extLst>
            </p:cNvPr>
            <p:cNvSpPr/>
            <p:nvPr/>
          </p:nvSpPr>
          <p:spPr>
            <a:xfrm>
              <a:off x="11550962" y="854263"/>
              <a:ext cx="112597" cy="421360"/>
            </a:xfrm>
            <a:prstGeom prst="rect">
              <a:avLst/>
            </a:prstGeom>
            <a:gradFill>
              <a:gsLst>
                <a:gs pos="29000">
                  <a:srgbClr val="00FFFF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FF200F0-881B-AE40-AFBB-575D931372BB}"/>
              </a:ext>
            </a:extLst>
          </p:cNvPr>
          <p:cNvGrpSpPr/>
          <p:nvPr userDrawn="1"/>
        </p:nvGrpSpPr>
        <p:grpSpPr>
          <a:xfrm flipV="1">
            <a:off x="11086608" y="5593682"/>
            <a:ext cx="522582" cy="530387"/>
            <a:chOff x="11140977" y="745236"/>
            <a:chExt cx="522582" cy="530387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6C6B3E1-3A65-FB44-990B-A4475CBDDD93}"/>
                </a:ext>
              </a:extLst>
            </p:cNvPr>
            <p:cNvSpPr/>
            <p:nvPr/>
          </p:nvSpPr>
          <p:spPr>
            <a:xfrm rot="5400000">
              <a:off x="11345969" y="540244"/>
              <a:ext cx="112597" cy="522582"/>
            </a:xfrm>
            <a:prstGeom prst="rect">
              <a:avLst/>
            </a:prstGeom>
            <a:gradFill>
              <a:gsLst>
                <a:gs pos="30000">
                  <a:srgbClr val="00FFFF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FD0C5D8-C5A4-A943-A2B2-8EF3C3E01D9E}"/>
                </a:ext>
              </a:extLst>
            </p:cNvPr>
            <p:cNvSpPr/>
            <p:nvPr/>
          </p:nvSpPr>
          <p:spPr>
            <a:xfrm>
              <a:off x="11550962" y="854263"/>
              <a:ext cx="112597" cy="421360"/>
            </a:xfrm>
            <a:prstGeom prst="rect">
              <a:avLst/>
            </a:prstGeom>
            <a:gradFill>
              <a:gsLst>
                <a:gs pos="29000">
                  <a:srgbClr val="00FFFF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67274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xed 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8C2FC0D-00C8-2B44-BFC5-85A3072DBAC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D4B3544-D1C9-F748-A16A-673E8B5DE3A0}"/>
              </a:ext>
            </a:extLst>
          </p:cNvPr>
          <p:cNvGrpSpPr/>
          <p:nvPr userDrawn="1"/>
        </p:nvGrpSpPr>
        <p:grpSpPr>
          <a:xfrm>
            <a:off x="5539550" y="745236"/>
            <a:ext cx="522582" cy="530387"/>
            <a:chOff x="5537621" y="745236"/>
            <a:chExt cx="522582" cy="53038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058E3C8-4ED3-FA44-8429-ECCE05048DE4}"/>
                </a:ext>
              </a:extLst>
            </p:cNvPr>
            <p:cNvSpPr/>
            <p:nvPr/>
          </p:nvSpPr>
          <p:spPr>
            <a:xfrm rot="16200000" flipH="1">
              <a:off x="5742613" y="540244"/>
              <a:ext cx="112597" cy="522582"/>
            </a:xfrm>
            <a:prstGeom prst="rect">
              <a:avLst/>
            </a:prstGeom>
            <a:gradFill>
              <a:gsLst>
                <a:gs pos="30000">
                  <a:srgbClr val="00FFFF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0143827-EC07-1845-BF59-7E49CB3304DC}"/>
                </a:ext>
              </a:extLst>
            </p:cNvPr>
            <p:cNvSpPr/>
            <p:nvPr/>
          </p:nvSpPr>
          <p:spPr>
            <a:xfrm flipH="1">
              <a:off x="5537621" y="854263"/>
              <a:ext cx="112597" cy="421360"/>
            </a:xfrm>
            <a:prstGeom prst="rect">
              <a:avLst/>
            </a:prstGeom>
            <a:gradFill>
              <a:gsLst>
                <a:gs pos="28000">
                  <a:srgbClr val="00FFFF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DBF4C30-962C-1E4F-9E58-14FE84F789BA}"/>
              </a:ext>
            </a:extLst>
          </p:cNvPr>
          <p:cNvGrpSpPr/>
          <p:nvPr userDrawn="1"/>
        </p:nvGrpSpPr>
        <p:grpSpPr>
          <a:xfrm flipV="1">
            <a:off x="5539550" y="5593682"/>
            <a:ext cx="522582" cy="530387"/>
            <a:chOff x="5537621" y="745236"/>
            <a:chExt cx="522582" cy="530387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850B0C7-D302-0B4B-AD72-E890FFCB54EE}"/>
                </a:ext>
              </a:extLst>
            </p:cNvPr>
            <p:cNvSpPr/>
            <p:nvPr/>
          </p:nvSpPr>
          <p:spPr>
            <a:xfrm rot="16200000" flipH="1">
              <a:off x="5742613" y="540244"/>
              <a:ext cx="112597" cy="522582"/>
            </a:xfrm>
            <a:prstGeom prst="rect">
              <a:avLst/>
            </a:prstGeom>
            <a:gradFill>
              <a:gsLst>
                <a:gs pos="30000">
                  <a:srgbClr val="00FFFF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649CCCB-7919-8C48-AA2A-25B9454C5E42}"/>
                </a:ext>
              </a:extLst>
            </p:cNvPr>
            <p:cNvSpPr/>
            <p:nvPr/>
          </p:nvSpPr>
          <p:spPr>
            <a:xfrm flipH="1">
              <a:off x="5537621" y="854263"/>
              <a:ext cx="112597" cy="421360"/>
            </a:xfrm>
            <a:prstGeom prst="rect">
              <a:avLst/>
            </a:prstGeom>
            <a:gradFill>
              <a:gsLst>
                <a:gs pos="28000">
                  <a:srgbClr val="00FFFF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78A2E4B-D844-0742-91AF-B6EE973CA645}"/>
              </a:ext>
            </a:extLst>
          </p:cNvPr>
          <p:cNvGrpSpPr/>
          <p:nvPr userDrawn="1"/>
        </p:nvGrpSpPr>
        <p:grpSpPr>
          <a:xfrm>
            <a:off x="11086608" y="745236"/>
            <a:ext cx="522582" cy="530387"/>
            <a:chOff x="11140977" y="745236"/>
            <a:chExt cx="522582" cy="530387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C654D92-F1BA-A349-9034-C64E2FC07C5E}"/>
                </a:ext>
              </a:extLst>
            </p:cNvPr>
            <p:cNvSpPr/>
            <p:nvPr/>
          </p:nvSpPr>
          <p:spPr>
            <a:xfrm rot="5400000">
              <a:off x="11345969" y="540244"/>
              <a:ext cx="112597" cy="522582"/>
            </a:xfrm>
            <a:prstGeom prst="rect">
              <a:avLst/>
            </a:prstGeom>
            <a:gradFill>
              <a:gsLst>
                <a:gs pos="30000">
                  <a:srgbClr val="00FFFF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AF6365A-E6EB-6243-9EDA-C82AE5EF6EA1}"/>
                </a:ext>
              </a:extLst>
            </p:cNvPr>
            <p:cNvSpPr/>
            <p:nvPr/>
          </p:nvSpPr>
          <p:spPr>
            <a:xfrm>
              <a:off x="11550962" y="854263"/>
              <a:ext cx="112597" cy="421360"/>
            </a:xfrm>
            <a:prstGeom prst="rect">
              <a:avLst/>
            </a:prstGeom>
            <a:gradFill>
              <a:gsLst>
                <a:gs pos="29000">
                  <a:srgbClr val="00FFFF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FF200F0-881B-AE40-AFBB-575D931372BB}"/>
              </a:ext>
            </a:extLst>
          </p:cNvPr>
          <p:cNvGrpSpPr/>
          <p:nvPr userDrawn="1"/>
        </p:nvGrpSpPr>
        <p:grpSpPr>
          <a:xfrm flipV="1">
            <a:off x="11086608" y="5593682"/>
            <a:ext cx="522582" cy="530387"/>
            <a:chOff x="11140977" y="745236"/>
            <a:chExt cx="522582" cy="530387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6C6B3E1-3A65-FB44-990B-A4475CBDDD93}"/>
                </a:ext>
              </a:extLst>
            </p:cNvPr>
            <p:cNvSpPr/>
            <p:nvPr/>
          </p:nvSpPr>
          <p:spPr>
            <a:xfrm rot="5400000">
              <a:off x="11345969" y="540244"/>
              <a:ext cx="112597" cy="522582"/>
            </a:xfrm>
            <a:prstGeom prst="rect">
              <a:avLst/>
            </a:prstGeom>
            <a:gradFill>
              <a:gsLst>
                <a:gs pos="30000">
                  <a:srgbClr val="00FFFF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FD0C5D8-C5A4-A943-A2B2-8EF3C3E01D9E}"/>
                </a:ext>
              </a:extLst>
            </p:cNvPr>
            <p:cNvSpPr/>
            <p:nvPr/>
          </p:nvSpPr>
          <p:spPr>
            <a:xfrm>
              <a:off x="11550962" y="854263"/>
              <a:ext cx="112597" cy="421360"/>
            </a:xfrm>
            <a:prstGeom prst="rect">
              <a:avLst/>
            </a:prstGeom>
            <a:gradFill>
              <a:gsLst>
                <a:gs pos="29000">
                  <a:srgbClr val="00FFFF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33" name="Content Placeholder 15">
            <a:extLst>
              <a:ext uri="{FF2B5EF4-FFF2-40B4-BE49-F238E27FC236}">
                <a16:creationId xmlns:a16="http://schemas.microsoft.com/office/drawing/2014/main" id="{895CA8A0-79E6-DE47-B969-C4A95B671AB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490347" y="1852474"/>
            <a:ext cx="4277180" cy="3280664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5" name="Picture 34" descr="A blue sky&#10;&#10;Description automatically generated">
            <a:extLst>
              <a:ext uri="{FF2B5EF4-FFF2-40B4-BE49-F238E27FC236}">
                <a16:creationId xmlns:a16="http://schemas.microsoft.com/office/drawing/2014/main" id="{36B238F2-2857-544E-8AD3-AED1952A87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5065873" cy="6858000"/>
          </a:xfrm>
          <a:prstGeom prst="rect">
            <a:avLst/>
          </a:prstGeom>
        </p:spPr>
      </p:pic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E42E6738-1097-D848-A34E-74053B1D65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290" y="5713629"/>
            <a:ext cx="1217550" cy="563880"/>
          </a:xfrm>
          <a:prstGeom prst="rect">
            <a:avLst/>
          </a:prstGeom>
        </p:spPr>
      </p:pic>
      <p:sp>
        <p:nvSpPr>
          <p:cNvPr id="30" name="Content Placeholder 15">
            <a:extLst>
              <a:ext uri="{FF2B5EF4-FFF2-40B4-BE49-F238E27FC236}">
                <a16:creationId xmlns:a16="http://schemas.microsoft.com/office/drawing/2014/main" id="{B1D91A48-7ACA-AC4C-961A-3A2B06F35F6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45290" y="1852474"/>
            <a:ext cx="3802775" cy="3280664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CCFBBF3E-8312-B947-832D-CDD3E3286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290" y="1039190"/>
            <a:ext cx="3802775" cy="56388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012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98F8D55-B506-3449-B7ED-0C6B5D8C8EA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90222" y="1939925"/>
            <a:ext cx="8984543" cy="433895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DBEB633C-F7A2-6145-BF98-E1B7E0CDE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222" y="470310"/>
            <a:ext cx="89845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/>
            </a:lvl1pPr>
          </a:lstStyle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8EF7C2-ABE5-874A-83A9-9ED5212B9099}"/>
              </a:ext>
            </a:extLst>
          </p:cNvPr>
          <p:cNvSpPr txBox="1"/>
          <p:nvPr userDrawn="1"/>
        </p:nvSpPr>
        <p:spPr>
          <a:xfrm>
            <a:off x="7260221" y="6483240"/>
            <a:ext cx="46858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kern="1200" spc="3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FLORIDA INTERNATIONAL UNIVERSITY</a:t>
            </a: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02B47B7A-374F-F040-A985-8B40D325DE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8510" y="219326"/>
            <a:ext cx="1217550" cy="56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5444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xed Backgroun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8C2FC0D-00C8-2B44-BFC5-85A3072DBAC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E42E6738-1097-D848-A34E-74053B1D65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290" y="5713629"/>
            <a:ext cx="1217550" cy="563880"/>
          </a:xfrm>
          <a:prstGeom prst="rect">
            <a:avLst/>
          </a:prstGeom>
        </p:spPr>
      </p:pic>
      <p:sp>
        <p:nvSpPr>
          <p:cNvPr id="30" name="Content Placeholder 15">
            <a:extLst>
              <a:ext uri="{FF2B5EF4-FFF2-40B4-BE49-F238E27FC236}">
                <a16:creationId xmlns:a16="http://schemas.microsoft.com/office/drawing/2014/main" id="{B1D91A48-7ACA-AC4C-961A-3A2B06F35F6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45290" y="1852474"/>
            <a:ext cx="3802775" cy="3280664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B10E303A-0EE2-014D-982B-DD7765D17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290" y="1039190"/>
            <a:ext cx="3802775" cy="56388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28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pic>
        <p:nvPicPr>
          <p:cNvPr id="20" name="Picture 19" descr="A blue sky&#10;&#10;Description automatically generated">
            <a:extLst>
              <a:ext uri="{FF2B5EF4-FFF2-40B4-BE49-F238E27FC236}">
                <a16:creationId xmlns:a16="http://schemas.microsoft.com/office/drawing/2014/main" id="{B775CE79-6304-8B48-8246-B1DE0C6663A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1721" y="0"/>
            <a:ext cx="7170279" cy="6858000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3BE6CB02-B2E4-FD48-BD48-A0CD3144A8D8}"/>
              </a:ext>
            </a:extLst>
          </p:cNvPr>
          <p:cNvGrpSpPr/>
          <p:nvPr userDrawn="1"/>
        </p:nvGrpSpPr>
        <p:grpSpPr>
          <a:xfrm flipH="1" flipV="1">
            <a:off x="11087460" y="5596087"/>
            <a:ext cx="522582" cy="530386"/>
            <a:chOff x="2645664" y="2011680"/>
            <a:chExt cx="735606" cy="746592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F87CEFF8-E1E9-8041-AC38-FEBE13C577B2}"/>
                </a:ext>
              </a:extLst>
            </p:cNvPr>
            <p:cNvSpPr/>
            <p:nvPr/>
          </p:nvSpPr>
          <p:spPr>
            <a:xfrm rot="16200000" flipH="1">
              <a:off x="2934219" y="1723125"/>
              <a:ext cx="158496" cy="735606"/>
            </a:xfrm>
            <a:prstGeom prst="rect">
              <a:avLst/>
            </a:prstGeom>
            <a:gradFill>
              <a:gsLst>
                <a:gs pos="30000">
                  <a:srgbClr val="D92D8A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6E8AB8CF-68F3-2B43-811F-C129FA1BA13A}"/>
                </a:ext>
              </a:extLst>
            </p:cNvPr>
            <p:cNvSpPr/>
            <p:nvPr/>
          </p:nvSpPr>
          <p:spPr>
            <a:xfrm flipH="1">
              <a:off x="2645664" y="2165151"/>
              <a:ext cx="158496" cy="593121"/>
            </a:xfrm>
            <a:prstGeom prst="rect">
              <a:avLst/>
            </a:prstGeom>
            <a:gradFill>
              <a:gsLst>
                <a:gs pos="29000">
                  <a:srgbClr val="D92D8A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E541D45-E316-744F-BD0C-4BFACA731C29}"/>
              </a:ext>
            </a:extLst>
          </p:cNvPr>
          <p:cNvGrpSpPr/>
          <p:nvPr userDrawn="1"/>
        </p:nvGrpSpPr>
        <p:grpSpPr>
          <a:xfrm flipV="1">
            <a:off x="5539549" y="5593683"/>
            <a:ext cx="522582" cy="530386"/>
            <a:chOff x="2645664" y="2011680"/>
            <a:chExt cx="735606" cy="746592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7D29A71-357A-DD47-96D9-D8E4DEBA1741}"/>
                </a:ext>
              </a:extLst>
            </p:cNvPr>
            <p:cNvSpPr/>
            <p:nvPr/>
          </p:nvSpPr>
          <p:spPr>
            <a:xfrm rot="16200000" flipH="1">
              <a:off x="2934219" y="1723125"/>
              <a:ext cx="158496" cy="735606"/>
            </a:xfrm>
            <a:prstGeom prst="rect">
              <a:avLst/>
            </a:prstGeom>
            <a:gradFill>
              <a:gsLst>
                <a:gs pos="30000">
                  <a:srgbClr val="D92D8A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53E9CFD4-BC95-8047-BE3F-CA666B3459D8}"/>
                </a:ext>
              </a:extLst>
            </p:cNvPr>
            <p:cNvSpPr/>
            <p:nvPr/>
          </p:nvSpPr>
          <p:spPr>
            <a:xfrm flipH="1">
              <a:off x="2645664" y="2165151"/>
              <a:ext cx="158496" cy="593121"/>
            </a:xfrm>
            <a:prstGeom prst="rect">
              <a:avLst/>
            </a:prstGeom>
            <a:gradFill>
              <a:gsLst>
                <a:gs pos="29000">
                  <a:srgbClr val="D92D8A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1632377-3A0F-C443-BA2C-398E882AC060}"/>
              </a:ext>
            </a:extLst>
          </p:cNvPr>
          <p:cNvGrpSpPr/>
          <p:nvPr userDrawn="1"/>
        </p:nvGrpSpPr>
        <p:grpSpPr>
          <a:xfrm>
            <a:off x="5540614" y="745361"/>
            <a:ext cx="522582" cy="530386"/>
            <a:chOff x="2645664" y="2011680"/>
            <a:chExt cx="735606" cy="74659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689ABA4-7585-2A44-A2F2-E1D06AEEB21B}"/>
                </a:ext>
              </a:extLst>
            </p:cNvPr>
            <p:cNvSpPr/>
            <p:nvPr/>
          </p:nvSpPr>
          <p:spPr>
            <a:xfrm rot="16200000" flipH="1">
              <a:off x="2934219" y="1723125"/>
              <a:ext cx="158496" cy="735606"/>
            </a:xfrm>
            <a:prstGeom prst="rect">
              <a:avLst/>
            </a:prstGeom>
            <a:gradFill>
              <a:gsLst>
                <a:gs pos="30000">
                  <a:srgbClr val="D92D8A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32732AD-65BD-0C4B-8F28-9B79B9820FC9}"/>
                </a:ext>
              </a:extLst>
            </p:cNvPr>
            <p:cNvSpPr/>
            <p:nvPr/>
          </p:nvSpPr>
          <p:spPr>
            <a:xfrm flipH="1">
              <a:off x="2645664" y="2165151"/>
              <a:ext cx="158496" cy="593121"/>
            </a:xfrm>
            <a:prstGeom prst="rect">
              <a:avLst/>
            </a:prstGeom>
            <a:gradFill>
              <a:gsLst>
                <a:gs pos="29000">
                  <a:srgbClr val="D92D8A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DB2452C-A655-8D47-A8D4-3493DDA1D602}"/>
              </a:ext>
            </a:extLst>
          </p:cNvPr>
          <p:cNvGrpSpPr/>
          <p:nvPr userDrawn="1"/>
        </p:nvGrpSpPr>
        <p:grpSpPr>
          <a:xfrm flipH="1">
            <a:off x="11087460" y="742129"/>
            <a:ext cx="522582" cy="530386"/>
            <a:chOff x="2645664" y="2011680"/>
            <a:chExt cx="735606" cy="746592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2C730C6-91C6-664D-9DC8-68F6D2CB25FB}"/>
                </a:ext>
              </a:extLst>
            </p:cNvPr>
            <p:cNvSpPr/>
            <p:nvPr/>
          </p:nvSpPr>
          <p:spPr>
            <a:xfrm rot="16200000" flipH="1">
              <a:off x="2934219" y="1723125"/>
              <a:ext cx="158496" cy="735606"/>
            </a:xfrm>
            <a:prstGeom prst="rect">
              <a:avLst/>
            </a:prstGeom>
            <a:gradFill>
              <a:gsLst>
                <a:gs pos="30000">
                  <a:srgbClr val="D92D8A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BD38127-BA89-A54A-B41C-130C55941480}"/>
                </a:ext>
              </a:extLst>
            </p:cNvPr>
            <p:cNvSpPr/>
            <p:nvPr/>
          </p:nvSpPr>
          <p:spPr>
            <a:xfrm flipH="1">
              <a:off x="2645664" y="2165151"/>
              <a:ext cx="158496" cy="593121"/>
            </a:xfrm>
            <a:prstGeom prst="rect">
              <a:avLst/>
            </a:prstGeom>
            <a:gradFill>
              <a:gsLst>
                <a:gs pos="29000">
                  <a:srgbClr val="D92D8A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33" name="Content Placeholder 15">
            <a:extLst>
              <a:ext uri="{FF2B5EF4-FFF2-40B4-BE49-F238E27FC236}">
                <a16:creationId xmlns:a16="http://schemas.microsoft.com/office/drawing/2014/main" id="{895CA8A0-79E6-DE47-B969-C4A95B671AB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490347" y="1852474"/>
            <a:ext cx="4277180" cy="3280664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6022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-ou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476AA251-3835-8641-83B2-FAB7327B0A35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2994074" y="2799440"/>
            <a:ext cx="6203852" cy="125912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66FADD-F449-4640-B1B4-8B65C842EBF9}"/>
              </a:ext>
            </a:extLst>
          </p:cNvPr>
          <p:cNvSpPr txBox="1"/>
          <p:nvPr userDrawn="1"/>
        </p:nvSpPr>
        <p:spPr>
          <a:xfrm>
            <a:off x="245940" y="6475545"/>
            <a:ext cx="46858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 spc="3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algn="l" defTabSz="914400" rtl="0" eaLnBrk="1" latinLnBrk="0" hangingPunct="1"/>
            <a:r>
              <a:rPr lang="en-US" sz="900" kern="1200" spc="3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FLORIDA INTERNATIONAL UNIVERSITY</a:t>
            </a:r>
          </a:p>
        </p:txBody>
      </p:sp>
    </p:spTree>
    <p:extLst>
      <p:ext uri="{BB962C8B-B14F-4D97-AF65-F5344CB8AC3E}">
        <p14:creationId xmlns:p14="http://schemas.microsoft.com/office/powerpoint/2010/main" val="4079690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0768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0D855-4CD9-FC45-9379-29AA291866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90222" y="1951592"/>
            <a:ext cx="4222749" cy="43389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FF7AE448-EA8B-3741-9051-021832094D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8510" y="219326"/>
            <a:ext cx="1217550" cy="563880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EF1B571-98EE-5644-AF99-B840E3214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222" y="470310"/>
            <a:ext cx="89845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/>
            </a:lvl1pPr>
          </a:lstStyle>
          <a:p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9C10A61-C3FE-6D42-9D75-3E01190582E4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352016" y="1951592"/>
            <a:ext cx="4222749" cy="43389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E19F95-A052-B345-B8CB-24664E9F155A}"/>
              </a:ext>
            </a:extLst>
          </p:cNvPr>
          <p:cNvSpPr txBox="1"/>
          <p:nvPr userDrawn="1"/>
        </p:nvSpPr>
        <p:spPr>
          <a:xfrm>
            <a:off x="245940" y="6475545"/>
            <a:ext cx="46858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 spc="3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sz="900" kern="1200" spc="3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FLORIDA INTERNATIONAL UNIVERSITY</a:t>
            </a:r>
          </a:p>
        </p:txBody>
      </p:sp>
    </p:spTree>
    <p:extLst>
      <p:ext uri="{BB962C8B-B14F-4D97-AF65-F5344CB8AC3E}">
        <p14:creationId xmlns:p14="http://schemas.microsoft.com/office/powerpoint/2010/main" val="714295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0">
            <a:extLst>
              <a:ext uri="{FF2B5EF4-FFF2-40B4-BE49-F238E27FC236}">
                <a16:creationId xmlns:a16="http://schemas.microsoft.com/office/drawing/2014/main" id="{01F82B3F-9873-EF4E-94EC-057DD4B20E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flipH="1">
            <a:off x="3721834" y="880677"/>
            <a:ext cx="7988142" cy="5366010"/>
          </a:xfrm>
          <a:prstGeom prst="corner">
            <a:avLst>
              <a:gd name="adj1" fmla="val 57242"/>
              <a:gd name="adj2" fmla="val 95740"/>
            </a:avLst>
          </a:prstGeom>
          <a:blipFill dpi="0" rotWithShape="0">
            <a:blip r:embed="rId2" cstate="email">
              <a:alphaModFix amt="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normAutofit/>
          </a:bodyPr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BEEB5A-8893-144A-91F5-C06A23DED1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51929"/>
            <a:ext cx="2469469" cy="304136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1FA37C7-20CF-AC4A-BD08-C6142B1C5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48430"/>
            <a:ext cx="4720887" cy="1854093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024E5270-E663-6349-BFBE-6C5E5807A1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654" y="6123851"/>
            <a:ext cx="1217550" cy="56388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C1995F14-BCAF-A943-B330-BDBF466216E3}"/>
              </a:ext>
            </a:extLst>
          </p:cNvPr>
          <p:cNvGrpSpPr/>
          <p:nvPr userDrawn="1"/>
        </p:nvGrpSpPr>
        <p:grpSpPr>
          <a:xfrm>
            <a:off x="3721835" y="773552"/>
            <a:ext cx="7988141" cy="2408473"/>
            <a:chOff x="3673920" y="736031"/>
            <a:chExt cx="7988141" cy="240847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2DC6E15-79FC-9B4E-8E6B-F01C12947347}"/>
                </a:ext>
              </a:extLst>
            </p:cNvPr>
            <p:cNvSpPr/>
            <p:nvPr/>
          </p:nvSpPr>
          <p:spPr>
            <a:xfrm>
              <a:off x="6426113" y="736031"/>
              <a:ext cx="5235948" cy="110300"/>
            </a:xfrm>
            <a:prstGeom prst="rect">
              <a:avLst/>
            </a:prstGeom>
            <a:gradFill>
              <a:gsLst>
                <a:gs pos="0">
                  <a:srgbClr val="D92D8A"/>
                </a:gs>
                <a:gs pos="32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62493B4-9D15-5940-B5ED-66732B4B293A}"/>
                </a:ext>
              </a:extLst>
            </p:cNvPr>
            <p:cNvSpPr/>
            <p:nvPr/>
          </p:nvSpPr>
          <p:spPr>
            <a:xfrm rot="5400000">
              <a:off x="6048976" y="1212201"/>
              <a:ext cx="860965" cy="106691"/>
            </a:xfrm>
            <a:prstGeom prst="rect">
              <a:avLst/>
            </a:prstGeom>
            <a:gradFill>
              <a:gsLst>
                <a:gs pos="0">
                  <a:srgbClr val="D92D8A"/>
                </a:gs>
                <a:gs pos="56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F65F000-A2F0-714C-ADAA-960582B7C4AB}"/>
                </a:ext>
              </a:extLst>
            </p:cNvPr>
            <p:cNvSpPr/>
            <p:nvPr/>
          </p:nvSpPr>
          <p:spPr>
            <a:xfrm rot="16200000">
              <a:off x="5741965" y="2347501"/>
              <a:ext cx="1474993" cy="106693"/>
            </a:xfrm>
            <a:prstGeom prst="rect">
              <a:avLst/>
            </a:prstGeom>
            <a:gradFill>
              <a:gsLst>
                <a:gs pos="7000">
                  <a:srgbClr val="D92D8A"/>
                </a:gs>
                <a:gs pos="55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86AD155-D0FF-8642-B412-219D327DA829}"/>
                </a:ext>
              </a:extLst>
            </p:cNvPr>
            <p:cNvSpPr/>
            <p:nvPr/>
          </p:nvSpPr>
          <p:spPr>
            <a:xfrm flipH="1">
              <a:off x="3673920" y="3034776"/>
              <a:ext cx="2858884" cy="109728"/>
            </a:xfrm>
            <a:prstGeom prst="rect">
              <a:avLst/>
            </a:prstGeom>
            <a:gradFill>
              <a:gsLst>
                <a:gs pos="0">
                  <a:srgbClr val="D92D8A"/>
                </a:gs>
                <a:gs pos="32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88732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525A8C-1EFB-6341-8B8C-79B7C59F703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843957" y="696340"/>
            <a:ext cx="7622001" cy="5015143"/>
          </a:xfrm>
          <a:prstGeom prst="corner">
            <a:avLst>
              <a:gd name="adj1" fmla="val 78408"/>
              <a:gd name="adj2" fmla="val 117748"/>
            </a:avLst>
          </a:prstGeom>
        </p:spPr>
        <p:txBody>
          <a:bodyPr/>
          <a:lstStyle/>
          <a:p>
            <a:endParaRPr lang="en-US"/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31E7B94C-6884-7948-9EDC-3BED80DDDB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9936" y="686124"/>
            <a:ext cx="1217550" cy="563880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821AA497-2E05-2249-9F34-D8D245642331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726042" y="1371538"/>
            <a:ext cx="2583215" cy="3444301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6C8A8FC-C281-7540-A2F1-0C7261C1A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040" y="544528"/>
            <a:ext cx="2583217" cy="56388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90C27EA-5D11-5546-8472-866F259E7BFC}"/>
              </a:ext>
            </a:extLst>
          </p:cNvPr>
          <p:cNvGrpSpPr/>
          <p:nvPr userDrawn="1"/>
        </p:nvGrpSpPr>
        <p:grpSpPr>
          <a:xfrm>
            <a:off x="3843957" y="582803"/>
            <a:ext cx="7628351" cy="1197932"/>
            <a:chOff x="3840781" y="580943"/>
            <a:chExt cx="7628351" cy="119793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215F3C6-7BE9-E34E-B778-A0FF431CC9C1}"/>
                </a:ext>
              </a:extLst>
            </p:cNvPr>
            <p:cNvSpPr/>
            <p:nvPr/>
          </p:nvSpPr>
          <p:spPr>
            <a:xfrm flipH="1">
              <a:off x="3840781" y="580944"/>
              <a:ext cx="5970185" cy="113536"/>
            </a:xfrm>
            <a:prstGeom prst="rect">
              <a:avLst/>
            </a:prstGeom>
            <a:gradFill>
              <a:gsLst>
                <a:gs pos="7000">
                  <a:srgbClr val="00FFFF"/>
                </a:gs>
                <a:gs pos="79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C83E426-A956-204B-922C-C9B114A51E89}"/>
                </a:ext>
              </a:extLst>
            </p:cNvPr>
            <p:cNvSpPr/>
            <p:nvPr/>
          </p:nvSpPr>
          <p:spPr>
            <a:xfrm>
              <a:off x="9757159" y="1669147"/>
              <a:ext cx="1711973" cy="109728"/>
            </a:xfrm>
            <a:prstGeom prst="rect">
              <a:avLst/>
            </a:prstGeom>
            <a:gradFill>
              <a:gsLst>
                <a:gs pos="9000">
                  <a:srgbClr val="00FFFF"/>
                </a:gs>
                <a:gs pos="62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44F2D43-E606-9E4C-B3E1-C3F4607A4260}"/>
                </a:ext>
              </a:extLst>
            </p:cNvPr>
            <p:cNvSpPr/>
            <p:nvPr/>
          </p:nvSpPr>
          <p:spPr>
            <a:xfrm rot="5400000" flipH="1">
              <a:off x="9201318" y="1125045"/>
              <a:ext cx="1197932" cy="109728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59809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flying, plane, bird&#10;&#10;Description automatically generated">
            <a:extLst>
              <a:ext uri="{FF2B5EF4-FFF2-40B4-BE49-F238E27FC236}">
                <a16:creationId xmlns:a16="http://schemas.microsoft.com/office/drawing/2014/main" id="{64D9EE0F-6494-1A4B-AB72-3C7AE9F28F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7443" cy="6858000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084FFD0-FE9F-7B4A-B7A3-7CE892EF9B9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887648" y="546137"/>
            <a:ext cx="7578309" cy="5618863"/>
          </a:xfrm>
          <a:prstGeom prst="corner">
            <a:avLst>
              <a:gd name="adj1" fmla="val 80709"/>
              <a:gd name="adj2" fmla="val 104483"/>
            </a:avLst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BE8B4190-7A7B-3447-AACA-71ED88EA3DC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9936" y="686124"/>
            <a:ext cx="1217550" cy="563880"/>
          </a:xfrm>
          <a:prstGeom prst="rect">
            <a:avLst/>
          </a:prstGeo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BBA3D3B-F75B-7247-96EC-42A55EF769AE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726042" y="1371538"/>
            <a:ext cx="2583215" cy="3444301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EA623E1-FED3-3B47-8817-14EF8A883FB7}"/>
              </a:ext>
            </a:extLst>
          </p:cNvPr>
          <p:cNvGrpSpPr/>
          <p:nvPr userDrawn="1"/>
        </p:nvGrpSpPr>
        <p:grpSpPr>
          <a:xfrm>
            <a:off x="3887648" y="438917"/>
            <a:ext cx="7578438" cy="1195570"/>
            <a:chOff x="3884346" y="453875"/>
            <a:chExt cx="7578438" cy="119557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090177E-9537-5F45-AFBE-4A490F8D6F92}"/>
                </a:ext>
              </a:extLst>
            </p:cNvPr>
            <p:cNvSpPr/>
            <p:nvPr/>
          </p:nvSpPr>
          <p:spPr>
            <a:xfrm flipH="1">
              <a:off x="3884346" y="453875"/>
              <a:ext cx="5975988" cy="108513"/>
            </a:xfrm>
            <a:prstGeom prst="rect">
              <a:avLst/>
            </a:prstGeom>
            <a:gradFill>
              <a:gsLst>
                <a:gs pos="7000">
                  <a:srgbClr val="00FFFF"/>
                </a:gs>
                <a:gs pos="79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169BA91-4DC2-7049-92BF-1B3EAE687357}"/>
                </a:ext>
              </a:extLst>
            </p:cNvPr>
            <p:cNvSpPr/>
            <p:nvPr/>
          </p:nvSpPr>
          <p:spPr>
            <a:xfrm rot="5400000" flipH="1">
              <a:off x="9264368" y="944309"/>
              <a:ext cx="1080817" cy="111114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211978C-319D-DE49-9152-FBF63531B669}"/>
                </a:ext>
              </a:extLst>
            </p:cNvPr>
            <p:cNvSpPr/>
            <p:nvPr/>
          </p:nvSpPr>
          <p:spPr>
            <a:xfrm>
              <a:off x="9750298" y="1538958"/>
              <a:ext cx="1712486" cy="110487"/>
            </a:xfrm>
            <a:prstGeom prst="rect">
              <a:avLst/>
            </a:prstGeom>
            <a:gradFill>
              <a:gsLst>
                <a:gs pos="9000">
                  <a:srgbClr val="00FFFF"/>
                </a:gs>
                <a:gs pos="62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DBB3F20F-B263-4446-8E1A-6206F5691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040" y="544528"/>
            <a:ext cx="2583217" cy="56388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997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56F743E-C74B-214B-B173-9EFE2CD82F0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57611A3-7DA6-4941-8266-CCDEC1D5B74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893905" y="537158"/>
            <a:ext cx="7570949" cy="5799726"/>
          </a:xfrm>
          <a:prstGeom prst="corner">
            <a:avLst>
              <a:gd name="adj1" fmla="val 83572"/>
              <a:gd name="adj2" fmla="val 113968"/>
            </a:avLst>
          </a:prstGeom>
        </p:spPr>
        <p:txBody>
          <a:bodyPr/>
          <a:lstStyle/>
          <a:p>
            <a:endParaRPr lang="en-US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CA158107-483F-AE4B-81A6-57EC0902E1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654" y="6123851"/>
            <a:ext cx="1217550" cy="56388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36ACA9C-A609-644F-AC2C-E59094058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040" y="544528"/>
            <a:ext cx="2583217" cy="56388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A3DAFB7-60E6-1441-B24D-9C1F734F58BF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726042" y="1371538"/>
            <a:ext cx="2583215" cy="3444301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D4E7D76-C3ED-8641-B474-65A69EB4CAD3}"/>
              </a:ext>
            </a:extLst>
          </p:cNvPr>
          <p:cNvGrpSpPr/>
          <p:nvPr userDrawn="1"/>
        </p:nvGrpSpPr>
        <p:grpSpPr>
          <a:xfrm>
            <a:off x="3893905" y="434340"/>
            <a:ext cx="7570949" cy="1059565"/>
            <a:chOff x="3893905" y="434339"/>
            <a:chExt cx="7570949" cy="10595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D80F71C-3C06-414A-B4F3-EA00E023389F}"/>
                </a:ext>
              </a:extLst>
            </p:cNvPr>
            <p:cNvSpPr/>
            <p:nvPr/>
          </p:nvSpPr>
          <p:spPr>
            <a:xfrm flipH="1">
              <a:off x="3893905" y="434339"/>
              <a:ext cx="6713955" cy="109728"/>
            </a:xfrm>
            <a:prstGeom prst="rect">
              <a:avLst/>
            </a:prstGeom>
            <a:gradFill>
              <a:gsLst>
                <a:gs pos="0">
                  <a:srgbClr val="D92D8A"/>
                </a:gs>
                <a:gs pos="32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091A517-7BE4-1947-9D32-E2AC4C6021B3}"/>
                </a:ext>
              </a:extLst>
            </p:cNvPr>
            <p:cNvSpPr/>
            <p:nvPr/>
          </p:nvSpPr>
          <p:spPr>
            <a:xfrm rot="5400000" flipH="1">
              <a:off x="10127459" y="906370"/>
              <a:ext cx="848793" cy="110368"/>
            </a:xfrm>
            <a:prstGeom prst="rect">
              <a:avLst/>
            </a:prstGeom>
            <a:gradFill>
              <a:gsLst>
                <a:gs pos="97000">
                  <a:srgbClr val="D92D8A"/>
                </a:gs>
                <a:gs pos="7000">
                  <a:srgbClr val="D92D8A"/>
                </a:gs>
                <a:gs pos="55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1B09379-08CB-F142-8445-073D64045AF1}"/>
                </a:ext>
              </a:extLst>
            </p:cNvPr>
            <p:cNvSpPr/>
            <p:nvPr/>
          </p:nvSpPr>
          <p:spPr>
            <a:xfrm>
              <a:off x="10497148" y="1381850"/>
              <a:ext cx="967706" cy="112054"/>
            </a:xfrm>
            <a:prstGeom prst="rect">
              <a:avLst/>
            </a:prstGeom>
            <a:gradFill>
              <a:gsLst>
                <a:gs pos="10000">
                  <a:srgbClr val="D92D8A"/>
                </a:gs>
                <a:gs pos="61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82222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F1F921-75B0-9943-B1DF-025B2C48E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1FDCEF-2E0F-6748-B31C-B512291498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 descr="A blue sky&#10;&#10;Description automatically generated">
            <a:extLst>
              <a:ext uri="{FF2B5EF4-FFF2-40B4-BE49-F238E27FC236}">
                <a16:creationId xmlns:a16="http://schemas.microsoft.com/office/drawing/2014/main" id="{E2B0E723-963E-D746-9C64-1044790CE17F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60"/>
            <a:ext cx="12192000" cy="685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888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0" r:id="rId3"/>
    <p:sldLayoutId id="2147483688" r:id="rId4"/>
    <p:sldLayoutId id="2147483671" r:id="rId5"/>
    <p:sldLayoutId id="2147483692" r:id="rId6"/>
    <p:sldLayoutId id="2147483673" r:id="rId7"/>
    <p:sldLayoutId id="2147483674" r:id="rId8"/>
    <p:sldLayoutId id="2147483675" r:id="rId9"/>
    <p:sldLayoutId id="2147483676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  <p:sldLayoutId id="2147483687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5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exportcontrol.fiu.edu/export/regulations/" TargetMode="Externa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exportcontrol.fiu.edu/export/regulations/" TargetMode="Externa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exportcontrol.fiu.edu/export/regulations/" TargetMode="Externa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Collaborate%20With%20an%20International%20Party,%20Colleague%20or%20Entity" TargetMode="External"/><Relationship Id="rId2" Type="http://schemas.openxmlformats.org/officeDocument/2006/relationships/hyperlink" Target="https://exportcontrol.fiu.edu/activities/research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xportcontrol.fiu.edu/export/topics/data-security/" TargetMode="External"/><Relationship Id="rId2" Type="http://schemas.openxmlformats.org/officeDocument/2006/relationships/hyperlink" Target="https://exportcontrol.fiu.edu/export/topics/cleared-facilities-and-personnel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Collaborate%20With%20an%20International%20Party,%20Colleague%20or%20Entity" TargetMode="External"/><Relationship Id="rId2" Type="http://schemas.openxmlformats.org/officeDocument/2006/relationships/hyperlink" Target="https://exportcontrol.fiu.edu/activities/research/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xportcontrol.fiu.edu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xportcontrol.fiu.edu/export/topics/" TargetMode="External"/><Relationship Id="rId2" Type="http://schemas.openxmlformats.org/officeDocument/2006/relationships/hyperlink" Target="https://exportcontrol.fiu.edu/export/definitions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exportcontrol.fiu.edu/export/faqs/" TargetMode="External"/><Relationship Id="rId5" Type="http://schemas.openxmlformats.org/officeDocument/2006/relationships/hyperlink" Target="https://exportcontrol.fiu.edu/export/regulations/" TargetMode="External"/><Relationship Id="rId4" Type="http://schemas.openxmlformats.org/officeDocument/2006/relationships/hyperlink" Target="https://exportcontrol.fiu.edu/export/basics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xportcontrol.fiu.edu/export/topics/" TargetMode="External"/><Relationship Id="rId2" Type="http://schemas.openxmlformats.org/officeDocument/2006/relationships/hyperlink" Target="https://exportcontrol.fiu.edu/export/definitions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exportcontrol.fiu.edu/export/faqs/" TargetMode="External"/><Relationship Id="rId5" Type="http://schemas.openxmlformats.org/officeDocument/2006/relationships/hyperlink" Target="https://exportcontrol.fiu.edu/export/regulations/" TargetMode="External"/><Relationship Id="rId4" Type="http://schemas.openxmlformats.org/officeDocument/2006/relationships/hyperlink" Target="https://exportcontrol.fiu.edu/export/basics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xportcontrol.fiu.edu/export/topics/foreign-influence/" TargetMode="External"/><Relationship Id="rId2" Type="http://schemas.openxmlformats.org/officeDocument/2006/relationships/hyperlink" Target="https://exportcontrol.fiu.edu/export/regulations/" TargetMode="Externa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exportcontrol.fiu.edu" TargetMode="External"/><Relationship Id="rId2" Type="http://schemas.openxmlformats.org/officeDocument/2006/relationships/hyperlink" Target="https://policies.fiu.edu/files/896.pdf" TargetMode="Externa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exportcontrol.fiu.edu/export/regulations/" TargetMode="Externa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exportcontrol.fiu.edu/export/regulations/" TargetMode="Externa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5EE7E-78DF-CB43-BB57-897A3D5D9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727" y="3721808"/>
            <a:ext cx="8984543" cy="2124810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Export Control Considerations</a:t>
            </a:r>
            <a:br>
              <a:rPr lang="en-US" dirty="0"/>
            </a:br>
            <a:r>
              <a:rPr lang="en-US" dirty="0"/>
              <a:t>for FIU Wireless Technology Development</a:t>
            </a:r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0D8AB445-4BAA-5242-BAB6-BE83A428B80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5348" y="2083696"/>
            <a:ext cx="2781304" cy="128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128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190B5020-F534-4F09-BC9B-47FC1E0C594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43467" y="2051524"/>
            <a:ext cx="10859911" cy="4338956"/>
          </a:xfrm>
          <a:solidFill>
            <a:schemeClr val="accent1">
              <a:alpha val="4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sz="1900" b="1" u="sng" dirty="0">
                <a:ea typeface="Times New Roman" panose="02020603050405020304" pitchFamily="18" charset="0"/>
                <a:cs typeface="Times New Roman" panose="02020603050405020304" pitchFamily="18" charset="0"/>
              </a:rPr>
              <a:t>Example ECCNs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5A991.f- Phased array antennas, operating above 10.5 GHz, containing active elements and distributed “parts” or “components”, and designed to permit electronic control of beam shaping and pointing…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5E991- “Technology” for the “development”, “production”, or “use” of equipment controlled by 5A991…and other technologies as follows…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endParaRPr lang="en-US" sz="21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endParaRPr lang="en-US" sz="21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endParaRPr lang="en-US" sz="21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457200" algn="l"/>
                <a:tab pos="1600200" algn="l"/>
              </a:tabLst>
            </a:pPr>
            <a:r>
              <a:rPr lang="en-US" sz="15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On Our Website: </a:t>
            </a:r>
            <a:r>
              <a:rPr lang="en-US" sz="1500" dirty="0">
                <a:solidFill>
                  <a:schemeClr val="accent3">
                    <a:lumMod val="60000"/>
                    <a:lumOff val="40000"/>
                  </a:schemeClr>
                </a:solidFill>
                <a:hlinkClick r:id="rId2"/>
              </a:rPr>
              <a:t>Export Control Regulations</a:t>
            </a:r>
            <a:endParaRPr lang="en-US" sz="15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721C7A8B-BA92-4571-98BC-AB2269F14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8764" y="886691"/>
            <a:ext cx="9048461" cy="858981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2. How Do Export Controls Work?</a:t>
            </a:r>
          </a:p>
        </p:txBody>
      </p:sp>
    </p:spTree>
    <p:extLst>
      <p:ext uri="{BB962C8B-B14F-4D97-AF65-F5344CB8AC3E}">
        <p14:creationId xmlns:p14="http://schemas.microsoft.com/office/powerpoint/2010/main" val="204346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190B5020-F534-4F09-BC9B-47FC1E0C594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73469" y="1773381"/>
            <a:ext cx="4819414" cy="4862949"/>
          </a:xfrm>
          <a:noFill/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sz="1900" b="1" u="sng" dirty="0">
                <a:ea typeface="Times New Roman" panose="02020603050405020304" pitchFamily="18" charset="0"/>
                <a:cs typeface="Times New Roman" panose="02020603050405020304" pitchFamily="18" charset="0"/>
              </a:rPr>
              <a:t>2.2  Dept. of State International Traffic in Arms Regulations (ITAR)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9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All defense articles and technology; provision of defense services; buying/selling defense articles and services</a:t>
            </a:r>
            <a:endParaRPr lang="en-US" sz="1900" dirty="0">
              <a:effectLst/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tabLst>
                <a:tab pos="457200" algn="l"/>
                <a:tab pos="1600200" algn="l"/>
              </a:tabLst>
            </a:pPr>
            <a:r>
              <a:rPr lang="en-US" sz="19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Defense articles and services are categorized on the US Munitions List (ITAR)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tabLst>
                <a:tab pos="457200" algn="l"/>
                <a:tab pos="1600200" algn="l"/>
              </a:tabLst>
            </a:pPr>
            <a:r>
              <a:rPr lang="en-US" sz="1900" dirty="0">
                <a:ea typeface="Times New Roman" panose="02020603050405020304" pitchFamily="18" charset="0"/>
                <a:cs typeface="Times New Roman" panose="02020603050405020304" pitchFamily="18" charset="0"/>
              </a:rPr>
              <a:t>Presumption of export authorization/license requirement for both international shipment and deemed export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tabLst>
                <a:tab pos="457200" algn="l"/>
                <a:tab pos="1600200" algn="l"/>
              </a:tabLst>
            </a:pPr>
            <a:r>
              <a:rPr lang="en-US" sz="1900" dirty="0">
                <a:ea typeface="Times New Roman" panose="02020603050405020304" pitchFamily="18" charset="0"/>
                <a:cs typeface="Times New Roman" panose="02020603050405020304" pitchFamily="18" charset="0"/>
              </a:rPr>
              <a:t>Certain countries/citizenships are prohibited access to U.S. defense articles/technology – including but not limited to Iran, Syria, North Korea, Cuba, China, and Russia</a:t>
            </a:r>
            <a:endParaRPr lang="en-US" sz="18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3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3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3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On Our Website: </a:t>
            </a:r>
            <a:r>
              <a:rPr lang="en-US" sz="1300" dirty="0">
                <a:solidFill>
                  <a:schemeClr val="accent3">
                    <a:lumMod val="60000"/>
                    <a:lumOff val="4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Export Control Regulations</a:t>
            </a:r>
            <a:endParaRPr lang="en-US" sz="13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94E9E06B-8822-46F4-ACD6-9FA5622A6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298" y="774828"/>
            <a:ext cx="5530504" cy="628073"/>
          </a:xfrm>
        </p:spPr>
        <p:txBody>
          <a:bodyPr anchor="ctr">
            <a:normAutofit/>
          </a:bodyPr>
          <a:lstStyle/>
          <a:p>
            <a:r>
              <a:rPr lang="en-US" sz="25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2. How Do Export Controls Work?</a:t>
            </a:r>
          </a:p>
        </p:txBody>
      </p:sp>
      <p:graphicFrame>
        <p:nvGraphicFramePr>
          <p:cNvPr id="5" name="Table 2">
            <a:extLst>
              <a:ext uri="{FF2B5EF4-FFF2-40B4-BE49-F238E27FC236}">
                <a16:creationId xmlns:a16="http://schemas.microsoft.com/office/drawing/2014/main" id="{F98B199A-7A76-4A3F-8163-840EB2CE49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9511316"/>
              </p:ext>
            </p:extLst>
          </p:nvPr>
        </p:nvGraphicFramePr>
        <p:xfrm>
          <a:off x="6504453" y="1333115"/>
          <a:ext cx="5530504" cy="54324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">
                  <a:extLst>
                    <a:ext uri="{9D8B030D-6E8A-4147-A177-3AD203B41FA5}">
                      <a16:colId xmlns:a16="http://schemas.microsoft.com/office/drawing/2014/main" val="687946931"/>
                    </a:ext>
                  </a:extLst>
                </a:gridCol>
                <a:gridCol w="5124104">
                  <a:extLst>
                    <a:ext uri="{9D8B030D-6E8A-4147-A177-3AD203B41FA5}">
                      <a16:colId xmlns:a16="http://schemas.microsoft.com/office/drawing/2014/main" val="1797176242"/>
                    </a:ext>
                  </a:extLst>
                </a:gridCol>
              </a:tblGrid>
              <a:tr h="299945">
                <a:tc gridSpan="2">
                  <a:txBody>
                    <a:bodyPr/>
                    <a:lstStyle/>
                    <a:p>
                      <a:r>
                        <a:rPr lang="en-US" sz="1400" dirty="0"/>
                        <a:t>USML Categories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9166593"/>
                  </a:ext>
                </a:extLst>
              </a:tr>
              <a:tr h="239956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Firearms and Related Articles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3522801964"/>
                  </a:ext>
                </a:extLst>
              </a:tr>
              <a:tr h="239956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Guns and Armament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773420824"/>
                  </a:ext>
                </a:extLst>
              </a:tr>
              <a:tr h="239956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Ammunition and Ordinance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954374179"/>
                  </a:ext>
                </a:extLst>
              </a:tr>
              <a:tr h="239956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4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Launch Vehicles, Guided &amp; Ballistic Missiles, Rockets,…Bombs…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502959018"/>
                  </a:ext>
                </a:extLst>
              </a:tr>
              <a:tr h="239956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5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Explosives and Energetic Materials, Propellants, Incendiary Agents…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472890139"/>
                  </a:ext>
                </a:extLst>
              </a:tr>
              <a:tr h="239956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6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Surface Vessels of War and Special Naval Equipment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2673824328"/>
                  </a:ext>
                </a:extLst>
              </a:tr>
              <a:tr h="239956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7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Ground Vehicles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697632567"/>
                  </a:ext>
                </a:extLst>
              </a:tr>
              <a:tr h="239956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8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Aircraft and Related Articles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3827943734"/>
                  </a:ext>
                </a:extLst>
              </a:tr>
              <a:tr h="239956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9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Military Training Equipment and Training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654834022"/>
                  </a:ext>
                </a:extLst>
              </a:tr>
              <a:tr h="239956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10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Personal Protective Equipment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3719275336"/>
                  </a:ext>
                </a:extLst>
              </a:tr>
              <a:tr h="239956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11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highlight>
                            <a:srgbClr val="FFFF00"/>
                          </a:highlight>
                        </a:rPr>
                        <a:t>Military Electronics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277027791"/>
                  </a:ext>
                </a:extLst>
              </a:tr>
              <a:tr h="239956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12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Fire Control, Laser, Imaging, and Guidance Equipment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2337873928"/>
                  </a:ext>
                </a:extLst>
              </a:tr>
              <a:tr h="239956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13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Materials and Miscellaneous Articles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2632011868"/>
                  </a:ext>
                </a:extLst>
              </a:tr>
              <a:tr h="239956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14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Toxicological Agents, Including Chemical &amp; Biological Agents…Equipment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504317314"/>
                  </a:ext>
                </a:extLst>
              </a:tr>
              <a:tr h="239956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15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Spacecraft and Related Articles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3133201046"/>
                  </a:ext>
                </a:extLst>
              </a:tr>
              <a:tr h="239956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16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Nuclear Weapons and Related Articles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2608720552"/>
                  </a:ext>
                </a:extLst>
              </a:tr>
              <a:tr h="239956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17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Classified Articles, Technical Data, and Defense Services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230600859"/>
                  </a:ext>
                </a:extLst>
              </a:tr>
              <a:tr h="239956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18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Directed Energy Weapons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2660051907"/>
                  </a:ext>
                </a:extLst>
              </a:tr>
              <a:tr h="239956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19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Gas Turbine Engines and Associated Equipment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4206260290"/>
                  </a:ext>
                </a:extLst>
              </a:tr>
              <a:tr h="239956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20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Submersible Vessels and Related Articles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780069702"/>
                  </a:ext>
                </a:extLst>
              </a:tr>
              <a:tr h="25084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21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Articles, Technical Data, and Defense Services not Otherwise Enumerated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40222292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5241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190B5020-F534-4F09-BC9B-47FC1E0C594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73469" y="1865745"/>
            <a:ext cx="9736276" cy="4770585"/>
          </a:xfrm>
          <a:noFill/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sz="1900" b="1" u="sng" dirty="0">
                <a:ea typeface="Times New Roman" panose="02020603050405020304" pitchFamily="18" charset="0"/>
                <a:cs typeface="Times New Roman" panose="02020603050405020304" pitchFamily="18" charset="0"/>
              </a:rPr>
              <a:t>2.3  </a:t>
            </a:r>
            <a:r>
              <a:rPr lang="en-US" sz="2000" b="1" u="sn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Other key distinctions between the EAR and the ITAR</a:t>
            </a:r>
            <a:endParaRPr lang="en-US" sz="20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457200" lvl="0" indent="-342900">
              <a:lnSpc>
                <a:spcPct val="100000"/>
              </a:lnSpc>
              <a:spcBef>
                <a:spcPts val="200"/>
              </a:spcBef>
              <a:spcAft>
                <a:spcPts val="500"/>
              </a:spcAft>
              <a:buFont typeface="Symbol" panose="05050102010706020507" pitchFamily="18" charset="2"/>
              <a:buChar char=""/>
              <a:tabLst>
                <a:tab pos="1828800" algn="l"/>
              </a:tabLst>
            </a:pP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 ITAR generally restricts foreign national access to </a:t>
            </a:r>
            <a:r>
              <a:rPr lang="en-US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all ITAR items </a:t>
            </a: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(instruments, software, materials, technical data) and requires specific authorization or exemption before such items are accessed</a:t>
            </a:r>
          </a:p>
          <a:p>
            <a:pPr marL="800100" marR="457200" lvl="1" indent="-342900">
              <a:lnSpc>
                <a:spcPct val="100000"/>
              </a:lnSpc>
              <a:spcBef>
                <a:spcPts val="200"/>
              </a:spcBef>
              <a:spcAft>
                <a:spcPts val="500"/>
              </a:spcAft>
              <a:buFont typeface="Symbol" panose="05050102010706020507" pitchFamily="18" charset="2"/>
              <a:buChar char=""/>
              <a:tabLst>
                <a:tab pos="1828800" algn="l"/>
              </a:tabLst>
            </a:pP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Visual access </a:t>
            </a:r>
            <a:r>
              <a:rPr lang="en-US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may</a:t>
            </a: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be permissible under certain limited circumstances, where there is no opportunity to gain ITAR-governed technical data about the item.</a:t>
            </a:r>
          </a:p>
          <a:p>
            <a:pPr marL="342900" marR="45720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  <a:tabLst>
                <a:tab pos="1828800" algn="l"/>
              </a:tabLst>
            </a:pP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ITAR licenses/authorizations (deemed exports and shipping) are prohibited to a number of prescribed countries, among them – China.</a:t>
            </a:r>
          </a:p>
          <a:p>
            <a:pPr marL="342900" marR="45720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  <a:tabLst>
                <a:tab pos="1828800" algn="l"/>
              </a:tabLst>
            </a:pPr>
            <a:endParaRPr lang="en-US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45720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  <a:tabLst>
                <a:tab pos="1828800" algn="l"/>
              </a:tabLst>
            </a:pPr>
            <a:endParaRPr lang="en-US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457200" indent="0">
              <a:lnSpc>
                <a:spcPct val="100000"/>
              </a:lnSpc>
              <a:spcBef>
                <a:spcPts val="0"/>
              </a:spcBef>
              <a:buNone/>
              <a:tabLst>
                <a:tab pos="1828800" algn="l"/>
              </a:tabLst>
            </a:pPr>
            <a:endParaRPr lang="en-US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457200" indent="0">
              <a:lnSpc>
                <a:spcPct val="100000"/>
              </a:lnSpc>
              <a:spcBef>
                <a:spcPts val="0"/>
              </a:spcBef>
              <a:buNone/>
              <a:tabLst>
                <a:tab pos="1828800" algn="l"/>
              </a:tabLst>
            </a:pPr>
            <a:endParaRPr lang="en-US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457200" indent="0">
              <a:lnSpc>
                <a:spcPct val="100000"/>
              </a:lnSpc>
              <a:spcBef>
                <a:spcPts val="0"/>
              </a:spcBef>
              <a:buNone/>
              <a:tabLst>
                <a:tab pos="1828800" algn="l"/>
              </a:tabLst>
            </a:pPr>
            <a:endParaRPr lang="en-US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3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3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3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On Our Website: </a:t>
            </a:r>
            <a:r>
              <a:rPr lang="en-US" sz="1300" dirty="0">
                <a:solidFill>
                  <a:schemeClr val="accent3">
                    <a:lumMod val="60000"/>
                    <a:lumOff val="4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Export Control Regulations</a:t>
            </a:r>
            <a:endParaRPr lang="en-US" sz="13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94E9E06B-8822-46F4-ACD6-9FA5622A6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8764" y="886691"/>
            <a:ext cx="9048461" cy="628073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2. How Do Export Controls Work?</a:t>
            </a:r>
          </a:p>
        </p:txBody>
      </p:sp>
    </p:spTree>
    <p:extLst>
      <p:ext uri="{BB962C8B-B14F-4D97-AF65-F5344CB8AC3E}">
        <p14:creationId xmlns:p14="http://schemas.microsoft.com/office/powerpoint/2010/main" val="3104810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F79C512-F028-824E-91F2-9E2FECA850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" y="3714300"/>
            <a:ext cx="10972800" cy="2260600"/>
          </a:xfrm>
          <a:solidFill>
            <a:schemeClr val="bg1"/>
          </a:solidFill>
          <a:ln w="28575">
            <a:solidFill>
              <a:schemeClr val="accent4"/>
            </a:solidFill>
          </a:ln>
        </p:spPr>
        <p:txBody>
          <a:bodyPr/>
          <a:lstStyle/>
          <a:p>
            <a:pPr marL="285750" marR="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Use</a:t>
            </a:r>
            <a:r>
              <a:rPr lang="en-US" sz="1800" b="1" dirty="0">
                <a:solidFill>
                  <a:schemeClr val="accent4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of controlled items </a:t>
            </a:r>
            <a:r>
              <a:rPr lang="en-US" sz="1800" b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may</a:t>
            </a:r>
            <a:r>
              <a:rPr lang="en-US" sz="18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implicate export controls on foreign national access or use (known as a “deemed export”, even where the research is otherwise unrestricted (i.e. “fundamental research”).  </a:t>
            </a:r>
          </a:p>
          <a:p>
            <a:pPr marL="971550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→"/>
            </a:pPr>
            <a:r>
              <a:rPr lang="en-US" sz="16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In general, </a:t>
            </a:r>
            <a:r>
              <a:rPr lang="en-US" sz="1600" b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operation/use </a:t>
            </a:r>
            <a:r>
              <a:rPr lang="en-US" sz="16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of EAR-controlled instruments, software, and materials in research by foreign nationals is not controlled, </a:t>
            </a:r>
            <a:r>
              <a:rPr lang="en-US" sz="1600" i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unless</a:t>
            </a:r>
            <a:r>
              <a:rPr lang="en-US" sz="16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otherwise specified by the granting agency, or accompanied by export controlled technical data in any form</a:t>
            </a:r>
          </a:p>
          <a:p>
            <a:pPr marL="971550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→"/>
            </a:pPr>
            <a:r>
              <a:rPr lang="en-US" sz="16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Use of controlled equipment, software, materials that imparts knowledge of specific design parameters; this control is based on the EAR’s comprehensive definition of use: operate, repair, install, maintain, and refurbish: all activities must occur to trigger this deemed export restriction</a:t>
            </a:r>
            <a:endParaRPr lang="en-US" sz="1600" u="sng" dirty="0">
              <a:solidFill>
                <a:schemeClr val="tx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CD32936F-8E7E-419E-9E5E-192007CA539D}"/>
              </a:ext>
            </a:extLst>
          </p:cNvPr>
          <p:cNvSpPr txBox="1">
            <a:spLocks/>
          </p:cNvSpPr>
          <p:nvPr/>
        </p:nvSpPr>
        <p:spPr>
          <a:xfrm>
            <a:off x="609600" y="210253"/>
            <a:ext cx="10972800" cy="5563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b="1" dirty="0"/>
              <a:t>3. How do Export Controls apply to FIU </a:t>
            </a:r>
            <a:r>
              <a:rPr lang="en-US" sz="3200" b="1" dirty="0">
                <a:solidFill>
                  <a:schemeClr val="bg1"/>
                </a:solidFill>
              </a:rPr>
              <a:t>Research</a:t>
            </a:r>
            <a:r>
              <a:rPr lang="en-US" sz="3200" b="1" dirty="0"/>
              <a:t>?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64B25C96-7A1A-4A02-9B57-5749F410F6A8}"/>
              </a:ext>
            </a:extLst>
          </p:cNvPr>
          <p:cNvSpPr txBox="1">
            <a:spLocks/>
          </p:cNvSpPr>
          <p:nvPr/>
        </p:nvSpPr>
        <p:spPr>
          <a:xfrm>
            <a:off x="609600" y="1259019"/>
            <a:ext cx="10972800" cy="188468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u="sng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3.1 Items/ Equipment/ Materials Used and/or Produced in Research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b="1" u="sng" dirty="0">
              <a:solidFill>
                <a:schemeClr val="tx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Controlled items, equipment, and/or materials (collectively, “items”) may be </a:t>
            </a:r>
            <a:r>
              <a:rPr lang="en-US" sz="1800" b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developed or produced </a:t>
            </a:r>
            <a:r>
              <a:rPr lang="en-US" sz="18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in the course of research, </a:t>
            </a:r>
            <a:r>
              <a:rPr lang="en-US" sz="1800" i="1" u="sng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even when research that is otherwise uncontrolled</a:t>
            </a:r>
            <a:r>
              <a:rPr lang="en-US" sz="18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  Export of these items to international destinations or collaborators, sponsors, or other persons/entities may require an export license or authorization.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b="1" u="sng" dirty="0">
              <a:solidFill>
                <a:schemeClr val="tx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114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F79C512-F028-824E-91F2-9E2FECA850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" y="2854037"/>
            <a:ext cx="10972800" cy="3544917"/>
          </a:xfrm>
          <a:solidFill>
            <a:schemeClr val="bg1"/>
          </a:solidFill>
          <a:ln w="28575">
            <a:solidFill>
              <a:schemeClr val="accent1">
                <a:lumMod val="50000"/>
                <a:lumOff val="50000"/>
              </a:schemeClr>
            </a:solidFill>
          </a:ln>
        </p:spPr>
        <p:txBody>
          <a:bodyPr/>
          <a:lstStyle/>
          <a:p>
            <a:pPr marL="0" marR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u="sng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3.3 Data and Software Produced in Research</a:t>
            </a:r>
          </a:p>
          <a:p>
            <a:pPr marL="285750" marR="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 project may produce restricted or unrestricted data and/or software.  Whether the research products are controlled depends on </a:t>
            </a:r>
            <a:r>
              <a:rPr lang="en-US" sz="1800" b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8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ponsor requirements </a:t>
            </a:r>
            <a:r>
              <a:rPr lang="en-US" sz="1800" b="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1800" b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nvestigator actions.</a:t>
            </a:r>
          </a:p>
          <a:p>
            <a:pPr marL="971550" lvl="1" indent="-285750">
              <a:lnSpc>
                <a:spcPct val="100000"/>
              </a:lnSpc>
              <a:spcBef>
                <a:spcPts val="0"/>
              </a:spcBef>
            </a:pPr>
            <a:endParaRPr lang="en-US" sz="1800" b="0" dirty="0">
              <a:solidFill>
                <a:schemeClr val="tx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accent1">
                    <a:lumMod val="75000"/>
                    <a:lumOff val="2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Fundamental Research Exclusion (FRE) Definition</a:t>
            </a:r>
            <a:r>
              <a:rPr lang="en-US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 Basic and applied research in science and engineering conducted by a U.S. university or research institution, the results of which ordinarily are published and shared broadly within the scientific community.</a:t>
            </a:r>
          </a:p>
          <a:p>
            <a:pPr marR="0"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chemeClr val="tx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To determine whether research qualifies as Fundamental Research, the first step is to look at requirements/indications gi</a:t>
            </a:r>
            <a:r>
              <a:rPr lang="en-US" sz="18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ven by the sponsor.  These include for example:  indications that the work may be Classified, restrictions on publication of research results, restrictions on foreign national participation, and explicit statements that the results are subject to export controls.</a:t>
            </a:r>
            <a:endParaRPr lang="en-US" sz="1800" dirty="0">
              <a:solidFill>
                <a:schemeClr val="tx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chemeClr val="tx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b="1" u="sng" dirty="0">
              <a:solidFill>
                <a:schemeClr val="tx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CD32936F-8E7E-419E-9E5E-192007CA539D}"/>
              </a:ext>
            </a:extLst>
          </p:cNvPr>
          <p:cNvSpPr txBox="1">
            <a:spLocks/>
          </p:cNvSpPr>
          <p:nvPr/>
        </p:nvSpPr>
        <p:spPr>
          <a:xfrm>
            <a:off x="609600" y="336790"/>
            <a:ext cx="10972800" cy="5563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b="1" dirty="0"/>
              <a:t>3. How do Export Controls apply to FIU Research?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A00298-58E1-491B-BF39-9133DAD74BF9}"/>
              </a:ext>
            </a:extLst>
          </p:cNvPr>
          <p:cNvSpPr txBox="1"/>
          <p:nvPr/>
        </p:nvSpPr>
        <p:spPr>
          <a:xfrm>
            <a:off x="609600" y="1062182"/>
            <a:ext cx="10972800" cy="150810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3.2 Data and Software Used in Research</a:t>
            </a:r>
            <a:endParaRPr lang="en-US" b="1" u="sng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Use of controlled data and/or software in research </a:t>
            </a:r>
            <a:r>
              <a:rPr lang="en-US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may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result in a deemed export requiring an export license, where foreign persons have access to the data and/or software.  License requirements will depend on the classification of the data/software, the activity in question, and the citizenship of the individuals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involved.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2669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F79C512-F028-824E-91F2-9E2FECA850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" y="840509"/>
            <a:ext cx="10972800" cy="5438372"/>
          </a:xfrm>
        </p:spPr>
        <p:txBody>
          <a:bodyPr/>
          <a:lstStyle/>
          <a:p>
            <a:pPr marR="0">
              <a:lnSpc>
                <a:spcPct val="100000"/>
              </a:lnSpc>
              <a:spcBef>
                <a:spcPts val="0"/>
              </a:spcBef>
            </a:pPr>
            <a:endParaRPr lang="en-US" sz="18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b="1" u="sng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CD32936F-8E7E-419E-9E5E-192007CA539D}"/>
              </a:ext>
            </a:extLst>
          </p:cNvPr>
          <p:cNvSpPr txBox="1">
            <a:spLocks/>
          </p:cNvSpPr>
          <p:nvPr/>
        </p:nvSpPr>
        <p:spPr>
          <a:xfrm>
            <a:off x="609600" y="349013"/>
            <a:ext cx="10972800" cy="5563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b="1" dirty="0"/>
              <a:t>3. How do Export Controls apply to FIU Research?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45BCECF6-90ED-4A9C-958B-12FFD231F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498167"/>
              </p:ext>
            </p:extLst>
          </p:nvPr>
        </p:nvGraphicFramePr>
        <p:xfrm>
          <a:off x="1533236" y="926561"/>
          <a:ext cx="9143999" cy="5021356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9143999">
                  <a:extLst>
                    <a:ext uri="{9D8B030D-6E8A-4147-A177-3AD203B41FA5}">
                      <a16:colId xmlns:a16="http://schemas.microsoft.com/office/drawing/2014/main" val="2606849943"/>
                    </a:ext>
                  </a:extLst>
                </a:gridCol>
              </a:tblGrid>
              <a:tr h="58268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Fundamental Research Disqualifiers: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7816402"/>
                  </a:ext>
                </a:extLst>
              </a:tr>
              <a:tr h="417018">
                <a:tc>
                  <a:txBody>
                    <a:bodyPr/>
                    <a:lstStyle/>
                    <a:p>
                      <a:pPr marL="285750" indent="-285750" algn="l">
                        <a:buClr>
                          <a:srgbClr val="C00000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US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Sponsor and/or prime contractor states that research is subject to export controls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0484989"/>
                  </a:ext>
                </a:extLst>
              </a:tr>
              <a:tr h="719785">
                <a:tc>
                  <a:txBody>
                    <a:bodyPr/>
                    <a:lstStyle/>
                    <a:p>
                      <a:pPr marL="285750" indent="-285750" algn="l">
                        <a:buClr>
                          <a:srgbClr val="C00000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US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Award terms include restrictions on sharing/publishing project research results without sponsor approval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914415"/>
                  </a:ext>
                </a:extLst>
              </a:tr>
              <a:tr h="1028264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Subcontract “flow-down” clauses that contain any publication restrictions; knowledge that the subcontract should flow down restrictions obligates referral to the Prime/Sponsor’s Contract Officer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5208838"/>
                  </a:ext>
                </a:extLst>
              </a:tr>
              <a:tr h="417018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accent4">
                              <a:lumMod val="75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Distribution statements that require non-disclosure of project data</a:t>
                      </a:r>
                      <a:endParaRPr lang="en-US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2924305"/>
                  </a:ext>
                </a:extLst>
              </a:tr>
              <a:tr h="417018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DoD 6.3 funded defense contract work (or equivalent through other funding agencies)  </a:t>
                      </a:r>
                      <a:endParaRPr lang="en-US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4242662"/>
                  </a:ext>
                </a:extLst>
              </a:tr>
              <a:tr h="719785">
                <a:tc>
                  <a:txBody>
                    <a:bodyPr/>
                    <a:lstStyle/>
                    <a:p>
                      <a:pPr marL="285750" indent="-285750" algn="l">
                        <a:buClr>
                          <a:srgbClr val="C00000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US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Continued development of previously unrestricted technology, where the development is not intended to be shared and/or published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625860"/>
                  </a:ext>
                </a:extLst>
              </a:tr>
              <a:tr h="719785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buChar char="Ø"/>
                        <a:tabLst>
                          <a:tab pos="469900" algn="l"/>
                        </a:tabLst>
                      </a:pPr>
                      <a:r>
                        <a:rPr lang="en-US" sz="18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Work that is performed as proprietary, industry-sponsored engineering projects (e.g. design, test, prototype, etc.), as these would not qualify as “applied” research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31125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84751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F79C512-F028-824E-91F2-9E2FECA850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" y="1538249"/>
            <a:ext cx="10972800" cy="4670640"/>
          </a:xfrm>
          <a:solidFill>
            <a:schemeClr val="bg1"/>
          </a:solidFill>
          <a:ln w="28575">
            <a:solidFill>
              <a:schemeClr val="accent5">
                <a:lumMod val="65000"/>
              </a:schemeClr>
            </a:solidFill>
          </a:ln>
        </p:spPr>
        <p:txBody>
          <a:bodyPr>
            <a:normAutofit lnSpcReduction="10000"/>
          </a:bodyPr>
          <a:lstStyle/>
          <a:p>
            <a:pPr marL="0" marR="457200" indent="0">
              <a:lnSpc>
                <a:spcPct val="100000"/>
              </a:lnSpc>
              <a:spcBef>
                <a:spcPts val="200"/>
              </a:spcBef>
              <a:spcAft>
                <a:spcPts val="500"/>
              </a:spcAft>
              <a:buNone/>
              <a:tabLst>
                <a:tab pos="1828800" algn="l"/>
              </a:tabLst>
            </a:pPr>
            <a:r>
              <a:rPr lang="en-US" sz="1800" u="sng" dirty="0">
                <a:solidFill>
                  <a:schemeClr val="tx1"/>
                </a:solidFill>
              </a:rPr>
              <a:t>3.4 Development &amp; Production Activities</a:t>
            </a:r>
          </a:p>
          <a:p>
            <a:pPr marL="285750" marR="457200" indent="-285750">
              <a:lnSpc>
                <a:spcPct val="100000"/>
              </a:lnSpc>
              <a:spcBef>
                <a:spcPts val="200"/>
              </a:spcBef>
              <a:spcAft>
                <a:spcPts val="500"/>
              </a:spcAft>
              <a:buFont typeface="Arial" panose="020B0604020202020204" pitchFamily="34" charset="0"/>
              <a:buChar char="•"/>
              <a:tabLst>
                <a:tab pos="18288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Sponsored work may be Restricted and subject to export controls on the data produced when the work moves beyond “basic” or “applied” research into a “development” or “production” stage that could no longer be reasonably defined as no longer having the attributes of research.  </a:t>
            </a:r>
          </a:p>
          <a:p>
            <a:pPr marL="285750" marR="457200" indent="-285750">
              <a:lnSpc>
                <a:spcPct val="100000"/>
              </a:lnSpc>
              <a:spcBef>
                <a:spcPts val="200"/>
              </a:spcBef>
              <a:spcAft>
                <a:spcPts val="500"/>
              </a:spcAft>
              <a:buFont typeface="Arial" panose="020B0604020202020204" pitchFamily="34" charset="0"/>
              <a:buChar char="•"/>
              <a:tabLst>
                <a:tab pos="1828800" algn="l"/>
              </a:tabLst>
            </a:pPr>
            <a:r>
              <a:rPr lang="en-US" sz="1800" dirty="0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When work potentially incorporates industry-provided non-public/proprietary information and/or ITAR components (however acquired) and is utilized in the effort to continue research/ development of a technology, such restricted data may ‘contaminate’ the Fundamental Research nature of the work.</a:t>
            </a:r>
            <a:endParaRPr lang="en-US" sz="1800" dirty="0">
              <a:effectLst/>
              <a:ea typeface="Calibri" panose="020F0502020204030204" pitchFamily="34" charset="0"/>
            </a:endParaRPr>
          </a:p>
          <a:p>
            <a:pPr marR="457200">
              <a:lnSpc>
                <a:spcPct val="100000"/>
              </a:lnSpc>
              <a:spcBef>
                <a:spcPts val="200"/>
              </a:spcBef>
              <a:spcAft>
                <a:spcPts val="500"/>
              </a:spcAft>
              <a:tabLst>
                <a:tab pos="1828800" algn="l"/>
              </a:tabLst>
            </a:pPr>
            <a:endParaRPr lang="en-US" sz="12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457200" indent="0">
              <a:lnSpc>
                <a:spcPct val="100000"/>
              </a:lnSpc>
              <a:spcBef>
                <a:spcPts val="200"/>
              </a:spcBef>
              <a:spcAft>
                <a:spcPts val="500"/>
              </a:spcAft>
              <a:buNone/>
              <a:tabLst>
                <a:tab pos="1828800" algn="l"/>
              </a:tabLst>
            </a:pPr>
            <a:endParaRPr lang="en-US" sz="12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457200" indent="0">
              <a:lnSpc>
                <a:spcPct val="100000"/>
              </a:lnSpc>
              <a:spcBef>
                <a:spcPts val="200"/>
              </a:spcBef>
              <a:spcAft>
                <a:spcPts val="500"/>
              </a:spcAft>
              <a:buNone/>
              <a:tabLst>
                <a:tab pos="1828800" algn="l"/>
              </a:tabLst>
            </a:pPr>
            <a:endParaRPr lang="en-US" sz="1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457200" indent="0">
              <a:lnSpc>
                <a:spcPct val="100000"/>
              </a:lnSpc>
              <a:spcBef>
                <a:spcPts val="200"/>
              </a:spcBef>
              <a:spcAft>
                <a:spcPts val="500"/>
              </a:spcAft>
              <a:buNone/>
              <a:tabLst>
                <a:tab pos="1828800" algn="l"/>
              </a:tabLst>
            </a:pPr>
            <a:endParaRPr lang="en-US" sz="1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chemeClr val="accent3">
                    <a:lumMod val="50000"/>
                  </a:schemeClr>
                </a:solidFill>
              </a:rPr>
              <a:t>On Our Website:</a:t>
            </a:r>
            <a:r>
              <a:rPr lang="en-US" sz="1200" dirty="0"/>
              <a:t> </a:t>
            </a:r>
            <a:r>
              <a:rPr lang="en-US" sz="1200" dirty="0">
                <a:hlinkClick r:id="rId2"/>
              </a:rPr>
              <a:t>Perform Research, </a:t>
            </a:r>
            <a:r>
              <a:rPr lang="en-US" sz="1200" dirty="0">
                <a:hlinkClick r:id="rId3"/>
              </a:rPr>
              <a:t>Collaborate With an International Party, Colleague or Entity</a:t>
            </a:r>
            <a:endParaRPr lang="en-US" sz="12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CD32936F-8E7E-419E-9E5E-192007CA539D}"/>
              </a:ext>
            </a:extLst>
          </p:cNvPr>
          <p:cNvSpPr txBox="1">
            <a:spLocks/>
          </p:cNvSpPr>
          <p:nvPr/>
        </p:nvSpPr>
        <p:spPr>
          <a:xfrm>
            <a:off x="609600" y="369204"/>
            <a:ext cx="10972800" cy="5563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b="1" dirty="0"/>
              <a:t>3. How do Export Controls apply to FIU Research?</a:t>
            </a:r>
          </a:p>
        </p:txBody>
      </p:sp>
    </p:spTree>
    <p:extLst>
      <p:ext uri="{BB962C8B-B14F-4D97-AF65-F5344CB8AC3E}">
        <p14:creationId xmlns:p14="http://schemas.microsoft.com/office/powerpoint/2010/main" val="8413443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388DC51E-9900-4E0B-95E3-5C97D111DE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6062258"/>
              </p:ext>
            </p:extLst>
          </p:nvPr>
        </p:nvGraphicFramePr>
        <p:xfrm>
          <a:off x="344311" y="1826868"/>
          <a:ext cx="11503378" cy="4600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0A700E8-06A5-4DF2-9D9F-9AE039989909}"/>
              </a:ext>
            </a:extLst>
          </p:cNvPr>
          <p:cNvSpPr txBox="1"/>
          <p:nvPr/>
        </p:nvSpPr>
        <p:spPr>
          <a:xfrm>
            <a:off x="4146697" y="1063470"/>
            <a:ext cx="770099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3.5 Research &amp; Development Continuum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8DF0817-ED06-44CC-B50E-EF0852570EB9}"/>
              </a:ext>
            </a:extLst>
          </p:cNvPr>
          <p:cNvSpPr/>
          <p:nvPr/>
        </p:nvSpPr>
        <p:spPr>
          <a:xfrm>
            <a:off x="785089" y="5647140"/>
            <a:ext cx="2983347" cy="521593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Often qualifies as fundamental Research under both the ITAR and the EAR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2F4BD2E-60F5-4BE7-92A1-5CDBC578C44D}"/>
              </a:ext>
            </a:extLst>
          </p:cNvPr>
          <p:cNvSpPr/>
          <p:nvPr/>
        </p:nvSpPr>
        <p:spPr>
          <a:xfrm>
            <a:off x="4786744" y="5647140"/>
            <a:ext cx="2983347" cy="521593"/>
          </a:xfrm>
          <a:prstGeom prst="roundRect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Often qualifies as fundamental Research but developed prototypes are controlled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2D54824-D190-4058-878A-3AF7FACB539E}"/>
              </a:ext>
            </a:extLst>
          </p:cNvPr>
          <p:cNvSpPr/>
          <p:nvPr/>
        </p:nvSpPr>
        <p:spPr>
          <a:xfrm>
            <a:off x="9009557" y="5647139"/>
            <a:ext cx="2983347" cy="521593"/>
          </a:xfrm>
          <a:prstGeom prst="roundRect">
            <a:avLst/>
          </a:prstGeom>
          <a:ln w="190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FFFF00"/>
                </a:solidFill>
              </a:rPr>
              <a:t>Does </a:t>
            </a:r>
            <a:r>
              <a:rPr lang="en-US" sz="1200" b="1" dirty="0">
                <a:solidFill>
                  <a:srgbClr val="FFFF00"/>
                </a:solidFill>
              </a:rPr>
              <a:t>NOT</a:t>
            </a:r>
            <a:r>
              <a:rPr lang="en-US" sz="1200" dirty="0">
                <a:solidFill>
                  <a:srgbClr val="FFFF00"/>
                </a:solidFill>
              </a:rPr>
              <a:t> qualify as fundamental research and therefore is </a:t>
            </a:r>
            <a:r>
              <a:rPr lang="en-US" sz="1200" b="1" dirty="0">
                <a:solidFill>
                  <a:srgbClr val="FFFF00"/>
                </a:solidFill>
              </a:rPr>
              <a:t>subject to export controls</a:t>
            </a:r>
          </a:p>
        </p:txBody>
      </p:sp>
    </p:spTree>
    <p:extLst>
      <p:ext uri="{BB962C8B-B14F-4D97-AF65-F5344CB8AC3E}">
        <p14:creationId xmlns:p14="http://schemas.microsoft.com/office/powerpoint/2010/main" val="30434668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F79C512-F028-824E-91F2-9E2FECA850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" y="1538249"/>
            <a:ext cx="10972800" cy="4670640"/>
          </a:xfrm>
          <a:solidFill>
            <a:schemeClr val="bg1"/>
          </a:solidFill>
          <a:ln w="28575">
            <a:solidFill>
              <a:schemeClr val="accent5">
                <a:lumMod val="65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900" u="sng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3.5 Controlled Unclassified Information (CUI)</a:t>
            </a:r>
          </a:p>
          <a:p>
            <a:pPr marL="342900" marR="457200" indent="-342900">
              <a:lnSpc>
                <a:spcPct val="100000"/>
              </a:lnSpc>
              <a:spcBef>
                <a:spcPts val="200"/>
              </a:spcBef>
              <a:spcAft>
                <a:spcPts val="500"/>
              </a:spcAft>
              <a:buFont typeface="Arial" panose="020B0604020202020204" pitchFamily="34" charset="0"/>
              <a:buChar char="•"/>
              <a:tabLst>
                <a:tab pos="1828800" algn="l"/>
              </a:tabLst>
            </a:pPr>
            <a:r>
              <a:rPr lang="en-US" sz="19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CUI requirements address </a:t>
            </a:r>
            <a:r>
              <a:rPr lang="en-US" sz="1900" i="1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data security</a:t>
            </a:r>
            <a:r>
              <a:rPr lang="en-US" sz="19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requirements, whereas export control requirements address </a:t>
            </a:r>
            <a:r>
              <a:rPr lang="en-US" sz="1900" i="1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foreign national access/use</a:t>
            </a:r>
            <a:r>
              <a:rPr lang="en-US" sz="19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restrictions, and safeguards</a:t>
            </a:r>
          </a:p>
          <a:p>
            <a:pPr marL="342900" marR="457200" indent="-342900">
              <a:lnSpc>
                <a:spcPct val="100000"/>
              </a:lnSpc>
              <a:spcBef>
                <a:spcPts val="200"/>
              </a:spcBef>
              <a:spcAft>
                <a:spcPts val="500"/>
              </a:spcAft>
              <a:buFont typeface="Arial" panose="020B0604020202020204" pitchFamily="34" charset="0"/>
              <a:buChar char="•"/>
              <a:tabLst>
                <a:tab pos="1828800" algn="l"/>
              </a:tabLst>
            </a:pPr>
            <a:r>
              <a:rPr lang="en-US" sz="19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CUI </a:t>
            </a:r>
            <a:r>
              <a:rPr lang="en-US" sz="19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Data may or may not be export controlled (but usually ITAR projects are also data security controlled)</a:t>
            </a:r>
          </a:p>
          <a:p>
            <a:pPr marL="342900" marR="457200" indent="-342900">
              <a:lnSpc>
                <a:spcPct val="100000"/>
              </a:lnSpc>
              <a:spcBef>
                <a:spcPts val="200"/>
              </a:spcBef>
              <a:spcAft>
                <a:spcPts val="500"/>
              </a:spcAft>
              <a:buFont typeface="Arial" panose="020B0604020202020204" pitchFamily="34" charset="0"/>
              <a:buChar char="•"/>
              <a:tabLst>
                <a:tab pos="1828800" algn="l"/>
              </a:tabLst>
            </a:pPr>
            <a:r>
              <a:rPr lang="en-US" sz="19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Some CUI safeguards could be leveraged for ITAR data management purposes, but not vice versa (i.e., ITAR data management is not equivalent to CUI data security)  </a:t>
            </a:r>
          </a:p>
          <a:p>
            <a:pPr marR="457200">
              <a:lnSpc>
                <a:spcPct val="100000"/>
              </a:lnSpc>
              <a:spcBef>
                <a:spcPts val="200"/>
              </a:spcBef>
              <a:spcAft>
                <a:spcPts val="500"/>
              </a:spcAft>
              <a:tabLst>
                <a:tab pos="1828800" algn="l"/>
              </a:tabLst>
            </a:pPr>
            <a:endParaRPr lang="en-US" sz="1800" dirty="0">
              <a:solidFill>
                <a:schemeClr val="tx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457200">
              <a:lnSpc>
                <a:spcPct val="100000"/>
              </a:lnSpc>
              <a:spcBef>
                <a:spcPts val="200"/>
              </a:spcBef>
              <a:spcAft>
                <a:spcPts val="500"/>
              </a:spcAft>
              <a:tabLst>
                <a:tab pos="1828800" algn="l"/>
              </a:tabLst>
            </a:pPr>
            <a:endParaRPr lang="en-US" sz="1800" dirty="0">
              <a:solidFill>
                <a:schemeClr val="tx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457200">
              <a:lnSpc>
                <a:spcPct val="100000"/>
              </a:lnSpc>
              <a:spcBef>
                <a:spcPts val="200"/>
              </a:spcBef>
              <a:spcAft>
                <a:spcPts val="500"/>
              </a:spcAft>
              <a:tabLst>
                <a:tab pos="1828800" algn="l"/>
              </a:tabLst>
            </a:pPr>
            <a:endParaRPr lang="en-US" sz="1800" dirty="0">
              <a:solidFill>
                <a:schemeClr val="tx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457200">
              <a:lnSpc>
                <a:spcPct val="100000"/>
              </a:lnSpc>
              <a:spcBef>
                <a:spcPts val="200"/>
              </a:spcBef>
              <a:spcAft>
                <a:spcPts val="500"/>
              </a:spcAft>
              <a:tabLst>
                <a:tab pos="1828800" algn="l"/>
              </a:tabLst>
            </a:pPr>
            <a:endParaRPr lang="en-US" sz="1800" dirty="0">
              <a:solidFill>
                <a:schemeClr val="tx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457200">
              <a:lnSpc>
                <a:spcPct val="100000"/>
              </a:lnSpc>
              <a:spcBef>
                <a:spcPts val="200"/>
              </a:spcBef>
              <a:spcAft>
                <a:spcPts val="500"/>
              </a:spcAft>
              <a:tabLst>
                <a:tab pos="1828800" algn="l"/>
              </a:tabLst>
            </a:pPr>
            <a:endParaRPr lang="en-US" sz="1800" dirty="0">
              <a:solidFill>
                <a:schemeClr val="tx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457200">
              <a:lnSpc>
                <a:spcPct val="110000"/>
              </a:lnSpc>
              <a:spcBef>
                <a:spcPts val="200"/>
              </a:spcBef>
              <a:spcAft>
                <a:spcPts val="500"/>
              </a:spcAft>
              <a:tabLst>
                <a:tab pos="1828800" algn="l"/>
              </a:tabLst>
            </a:pPr>
            <a:endParaRPr lang="en-US" sz="1800" dirty="0">
              <a:solidFill>
                <a:schemeClr val="tx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457200">
              <a:lnSpc>
                <a:spcPct val="110000"/>
              </a:lnSpc>
              <a:spcBef>
                <a:spcPts val="200"/>
              </a:spcBef>
              <a:spcAft>
                <a:spcPts val="500"/>
              </a:spcAft>
              <a:tabLst>
                <a:tab pos="1828800" algn="l"/>
              </a:tabLst>
            </a:pPr>
            <a:endParaRPr lang="en-US" sz="1800" dirty="0">
              <a:solidFill>
                <a:schemeClr val="tx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457200" indent="0">
              <a:lnSpc>
                <a:spcPct val="110000"/>
              </a:lnSpc>
              <a:spcBef>
                <a:spcPts val="200"/>
              </a:spcBef>
              <a:spcAft>
                <a:spcPts val="500"/>
              </a:spcAft>
              <a:buNone/>
              <a:tabLst>
                <a:tab pos="1828800" algn="l"/>
              </a:tabLst>
            </a:pPr>
            <a:r>
              <a:rPr lang="en-US" sz="1300" b="1" dirty="0">
                <a:solidFill>
                  <a:schemeClr val="accent3">
                    <a:lumMod val="75000"/>
                  </a:schemeClr>
                </a:solidFill>
              </a:rPr>
              <a:t>On Our Website</a:t>
            </a:r>
            <a:r>
              <a:rPr lang="en-US" sz="1300" b="1" dirty="0">
                <a:solidFill>
                  <a:schemeClr val="tx1"/>
                </a:solidFill>
              </a:rPr>
              <a:t>: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>
                <a:solidFill>
                  <a:schemeClr val="accent3">
                    <a:lumMod val="60000"/>
                    <a:lumOff val="4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Cleared Facilities and Personnel</a:t>
            </a:r>
            <a:r>
              <a:rPr lang="en-US" sz="13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1300" dirty="0">
                <a:solidFill>
                  <a:schemeClr val="accent3">
                    <a:lumMod val="60000"/>
                    <a:lumOff val="4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Data Security</a:t>
            </a:r>
            <a:endParaRPr lang="en-US" sz="1300" b="1" u="sng" dirty="0">
              <a:solidFill>
                <a:schemeClr val="tx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CD32936F-8E7E-419E-9E5E-192007CA539D}"/>
              </a:ext>
            </a:extLst>
          </p:cNvPr>
          <p:cNvSpPr txBox="1">
            <a:spLocks/>
          </p:cNvSpPr>
          <p:nvPr/>
        </p:nvSpPr>
        <p:spPr>
          <a:xfrm>
            <a:off x="609600" y="369204"/>
            <a:ext cx="10972800" cy="5563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b="1" dirty="0"/>
              <a:t>3. How do Export Controls apply to FIU Research?</a:t>
            </a:r>
          </a:p>
        </p:txBody>
      </p:sp>
    </p:spTree>
    <p:extLst>
      <p:ext uri="{BB962C8B-B14F-4D97-AF65-F5344CB8AC3E}">
        <p14:creationId xmlns:p14="http://schemas.microsoft.com/office/powerpoint/2010/main" val="33179290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F79C512-F028-824E-91F2-9E2FECA850A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37309" y="1838036"/>
            <a:ext cx="11129818" cy="4516582"/>
          </a:xfrm>
        </p:spPr>
        <p:txBody>
          <a:bodyPr>
            <a:normAutofit/>
          </a:bodyPr>
          <a:lstStyle/>
          <a:p>
            <a:pPr marL="0" marR="457200" indent="0">
              <a:lnSpc>
                <a:spcPct val="100000"/>
              </a:lnSpc>
              <a:spcBef>
                <a:spcPts val="200"/>
              </a:spcBef>
              <a:spcAft>
                <a:spcPts val="500"/>
              </a:spcAft>
              <a:buNone/>
              <a:tabLst>
                <a:tab pos="1828800" algn="l"/>
              </a:tabLst>
            </a:pPr>
            <a:r>
              <a:rPr lang="en-US" sz="1800" u="sng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4.1 Proprietary Work – Research and Service Activity for an Industry Partner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</a:pPr>
            <a:r>
              <a:rPr lang="en-US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Proprietary work which can include research and non-research-based “service”, or re-charge activity is per se </a:t>
            </a:r>
            <a:r>
              <a:rPr lang="en-US" sz="1800" i="1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outside of the FRE</a:t>
            </a:r>
            <a:r>
              <a:rPr lang="en-US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as there is no intention to publish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</a:pPr>
            <a:r>
              <a:rPr lang="en-US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Therefore, all such activity whether performed as a prime or sub must be evaluated to determine export control implications-either in terms of laboratory access, and certainly to the extent it involves international transfers of proprietary data or other commodities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</a:pPr>
            <a:r>
              <a:rPr lang="en-US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“Service” or re-charge activity usually involves the receipt/use of controlled technical information, items, materials, equipment, biologics, and/or software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</a:pPr>
            <a:r>
              <a:rPr lang="en-US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“Service” activity may also include the export of items back to an international industry partner</a:t>
            </a:r>
          </a:p>
          <a:p>
            <a:pPr marL="0" marR="457200" indent="0">
              <a:lnSpc>
                <a:spcPct val="100000"/>
              </a:lnSpc>
              <a:spcBef>
                <a:spcPts val="200"/>
              </a:spcBef>
              <a:spcAft>
                <a:spcPts val="500"/>
              </a:spcAft>
              <a:buNone/>
              <a:tabLst>
                <a:tab pos="1828800" algn="l"/>
              </a:tabLst>
            </a:pPr>
            <a:endParaRPr lang="en-US" sz="1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457200" indent="0">
              <a:lnSpc>
                <a:spcPct val="100000"/>
              </a:lnSpc>
              <a:spcBef>
                <a:spcPts val="200"/>
              </a:spcBef>
              <a:spcAft>
                <a:spcPts val="500"/>
              </a:spcAft>
              <a:buNone/>
              <a:tabLst>
                <a:tab pos="1828800" algn="l"/>
              </a:tabLst>
            </a:pPr>
            <a:endParaRPr lang="en-US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457200" indent="0">
              <a:lnSpc>
                <a:spcPct val="100000"/>
              </a:lnSpc>
              <a:spcBef>
                <a:spcPts val="200"/>
              </a:spcBef>
              <a:spcAft>
                <a:spcPts val="500"/>
              </a:spcAft>
              <a:buNone/>
              <a:tabLst>
                <a:tab pos="1828800" algn="l"/>
              </a:tabLst>
            </a:pPr>
            <a:endParaRPr lang="en-US" sz="1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chemeClr val="accent3">
                    <a:lumMod val="50000"/>
                  </a:schemeClr>
                </a:solidFill>
              </a:rPr>
              <a:t>On Our Website:</a:t>
            </a:r>
            <a:r>
              <a:rPr lang="en-US" sz="1200" dirty="0"/>
              <a:t> </a:t>
            </a:r>
            <a:r>
              <a:rPr lang="en-US" sz="1200" dirty="0">
                <a:hlinkClick r:id="rId2"/>
              </a:rPr>
              <a:t>Perform Research, </a:t>
            </a:r>
            <a:r>
              <a:rPr lang="en-US" sz="1200" dirty="0">
                <a:hlinkClick r:id="rId3"/>
              </a:rPr>
              <a:t>Collaborate With an International Party, Colleague or Entity</a:t>
            </a:r>
            <a:endParaRPr lang="en-US" sz="12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5087496-8249-1841-8F34-D0D75CAF3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6335" y="829341"/>
            <a:ext cx="8471333" cy="9144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4. How Do Export Controls Apply to FIU’s Business Activities?</a:t>
            </a:r>
          </a:p>
        </p:txBody>
      </p:sp>
    </p:spTree>
    <p:extLst>
      <p:ext uri="{BB962C8B-B14F-4D97-AF65-F5344CB8AC3E}">
        <p14:creationId xmlns:p14="http://schemas.microsoft.com/office/powerpoint/2010/main" val="3654320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4DD8EC-2E5A-B744-87DC-331DCAE31E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2523"/>
            <a:ext cx="2790103" cy="318867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800" dirty="0"/>
              <a:t>The goal of this training is to highlight export control concerns related to certain wireless, signal processing, and antenna technology areas.</a:t>
            </a:r>
            <a:endParaRPr lang="en-US" sz="1800" dirty="0">
              <a:solidFill>
                <a:srgbClr val="FFFF00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5B899A4-180B-6D42-94F2-9BF220AC1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48430"/>
            <a:ext cx="4722812" cy="1854093"/>
          </a:xfrm>
        </p:spPr>
        <p:txBody>
          <a:bodyPr/>
          <a:lstStyle/>
          <a:p>
            <a:r>
              <a:rPr lang="en-US" dirty="0"/>
              <a:t>Our Training Objective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808A2FC-C931-47CE-9C28-6F4701780329}"/>
              </a:ext>
            </a:extLst>
          </p:cNvPr>
          <p:cNvSpPr txBox="1">
            <a:spLocks/>
          </p:cNvSpPr>
          <p:nvPr/>
        </p:nvSpPr>
        <p:spPr>
          <a:xfrm>
            <a:off x="6959599" y="3933940"/>
            <a:ext cx="4802909" cy="2223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Wireless Technology Focus Areas: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F00"/>
                </a:solidFill>
              </a:rPr>
              <a:t>Wireless communications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F00"/>
                </a:solidFill>
              </a:rPr>
              <a:t>5G and beyond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F00"/>
                </a:solidFill>
              </a:rPr>
              <a:t>Antenna development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F00"/>
                </a:solidFill>
              </a:rPr>
              <a:t>RF systems, devices, equipment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F00"/>
                </a:solidFill>
              </a:rPr>
              <a:t>Radar systems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F00"/>
                </a:solidFill>
              </a:rPr>
              <a:t>Signal processing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F00"/>
                </a:solidFill>
              </a:rPr>
              <a:t>Mm-Wave technology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rgbClr val="FFFF00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C0A4EAD-3658-48B6-A496-74DF60E64FE0}"/>
              </a:ext>
            </a:extLst>
          </p:cNvPr>
          <p:cNvSpPr txBox="1">
            <a:spLocks/>
          </p:cNvSpPr>
          <p:nvPr/>
        </p:nvSpPr>
        <p:spPr>
          <a:xfrm>
            <a:off x="6959599" y="1020831"/>
            <a:ext cx="4802909" cy="2745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FIU-ECE Laboratories: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F00"/>
                </a:solidFill>
              </a:rPr>
              <a:t>RF Communications and THz Lab (</a:t>
            </a:r>
            <a:r>
              <a:rPr lang="en-US" sz="1400" dirty="0" err="1">
                <a:solidFill>
                  <a:srgbClr val="FFFF00"/>
                </a:solidFill>
              </a:rPr>
              <a:t>RFComm</a:t>
            </a:r>
            <a:r>
              <a:rPr lang="en-US" sz="1400" dirty="0">
                <a:solidFill>
                  <a:srgbClr val="FFFF00"/>
                </a:solidFill>
              </a:rPr>
              <a:t>)- </a:t>
            </a:r>
            <a:r>
              <a:rPr lang="en-US" sz="1400" dirty="0">
                <a:solidFill>
                  <a:schemeClr val="bg1"/>
                </a:solidFill>
              </a:rPr>
              <a:t>Dr. Volakis &amp; Dr. </a:t>
            </a:r>
            <a:r>
              <a:rPr lang="en-US" sz="1400" dirty="0" err="1">
                <a:solidFill>
                  <a:schemeClr val="bg1"/>
                </a:solidFill>
              </a:rPr>
              <a:t>Georgakopoulos</a:t>
            </a:r>
            <a:endParaRPr lang="en-US" sz="1400" dirty="0">
              <a:solidFill>
                <a:schemeClr val="bg1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F00"/>
                </a:solidFill>
              </a:rPr>
              <a:t>Digital Signal Processing Laboratory (DSP)- </a:t>
            </a:r>
            <a:r>
              <a:rPr lang="en-US" sz="1400" dirty="0">
                <a:solidFill>
                  <a:schemeClr val="bg1"/>
                </a:solidFill>
              </a:rPr>
              <a:t>Dr. </a:t>
            </a:r>
            <a:r>
              <a:rPr lang="en-US" sz="1400" dirty="0" err="1">
                <a:solidFill>
                  <a:schemeClr val="bg1"/>
                </a:solidFill>
              </a:rPr>
              <a:t>Baretto</a:t>
            </a:r>
            <a:endParaRPr lang="en-US" sz="1400" dirty="0">
              <a:solidFill>
                <a:schemeClr val="bg1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F00"/>
                </a:solidFill>
              </a:rPr>
              <a:t>RF, Analog, and Digital Lab for Advanced Signal Processing Circuits (RAND)- </a:t>
            </a:r>
            <a:r>
              <a:rPr lang="en-US" sz="1400" dirty="0">
                <a:solidFill>
                  <a:schemeClr val="bg1"/>
                </a:solidFill>
              </a:rPr>
              <a:t>Dr. </a:t>
            </a:r>
            <a:r>
              <a:rPr lang="en-US" sz="1400" dirty="0" err="1">
                <a:solidFill>
                  <a:schemeClr val="bg1"/>
                </a:solidFill>
              </a:rPr>
              <a:t>Madanayake</a:t>
            </a:r>
            <a:endParaRPr lang="en-US" sz="1400" dirty="0">
              <a:solidFill>
                <a:schemeClr val="bg1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F00"/>
                </a:solidFill>
              </a:rPr>
              <a:t>Transforming Antennas Center (TAC)- </a:t>
            </a:r>
            <a:r>
              <a:rPr lang="en-US" sz="1400" dirty="0">
                <a:solidFill>
                  <a:schemeClr val="bg1"/>
                </a:solidFill>
              </a:rPr>
              <a:t>Dr. </a:t>
            </a:r>
            <a:r>
              <a:rPr lang="en-US" sz="1400" dirty="0" err="1">
                <a:solidFill>
                  <a:schemeClr val="bg1"/>
                </a:solidFill>
              </a:rPr>
              <a:t>Georgakopoulos</a:t>
            </a:r>
            <a:endParaRPr lang="en-US" sz="1400" dirty="0">
              <a:solidFill>
                <a:schemeClr val="bg1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F00"/>
                </a:solidFill>
              </a:rPr>
              <a:t>Wireless Innovation Lab (WIL)- </a:t>
            </a:r>
            <a:r>
              <a:rPr lang="en-US" sz="1400" dirty="0">
                <a:solidFill>
                  <a:schemeClr val="bg1"/>
                </a:solidFill>
              </a:rPr>
              <a:t>Dr. Ibrahim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4">
                    <a:lumMod val="75000"/>
                  </a:schemeClr>
                </a:solidFill>
              </a:rPr>
              <a:t>Other laboratories and faculty that perform related research</a:t>
            </a:r>
          </a:p>
        </p:txBody>
      </p:sp>
    </p:spTree>
    <p:extLst>
      <p:ext uri="{BB962C8B-B14F-4D97-AF65-F5344CB8AC3E}">
        <p14:creationId xmlns:p14="http://schemas.microsoft.com/office/powerpoint/2010/main" val="36462754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76DB33E9-4145-4503-B9B1-39B3A59DE69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 rotWithShape="1">
          <a:blip r:embed="rId2"/>
          <a:stretch/>
        </p:blipFill>
        <p:spPr>
          <a:xfrm>
            <a:off x="3456693" y="1789113"/>
            <a:ext cx="7555088" cy="4249737"/>
          </a:xfr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930B0F4-69BA-4B20-AFFE-3BAE903F3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4861" y="308911"/>
            <a:ext cx="7902877" cy="747456"/>
          </a:xfrm>
        </p:spPr>
        <p:txBody>
          <a:bodyPr anchor="ctr">
            <a:normAutofit/>
          </a:bodyPr>
          <a:lstStyle/>
          <a:p>
            <a:r>
              <a:rPr lang="en-US" b="1" dirty="0"/>
              <a:t>5. Where Do I Go For Help?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551555-56FF-4D61-9ED2-5A27A29E3CFD}"/>
              </a:ext>
            </a:extLst>
          </p:cNvPr>
          <p:cNvSpPr txBox="1"/>
          <p:nvPr/>
        </p:nvSpPr>
        <p:spPr>
          <a:xfrm>
            <a:off x="2564861" y="1030847"/>
            <a:ext cx="93375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The FIU </a:t>
            </a:r>
            <a:r>
              <a:rPr lang="en-US" sz="1600" dirty="0">
                <a:hlinkClick r:id="rId3"/>
              </a:rPr>
              <a:t>Export Control website </a:t>
            </a:r>
            <a:r>
              <a:rPr lang="en-US" sz="1600" dirty="0"/>
              <a:t>includes extensive information on how export controls apply to you!</a:t>
            </a:r>
          </a:p>
        </p:txBody>
      </p:sp>
    </p:spTree>
    <p:extLst>
      <p:ext uri="{BB962C8B-B14F-4D97-AF65-F5344CB8AC3E}">
        <p14:creationId xmlns:p14="http://schemas.microsoft.com/office/powerpoint/2010/main" val="15897431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60044592-2717-5544-BDA2-337795D66E7B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2829876" y="2974098"/>
            <a:ext cx="6532248" cy="1259120"/>
          </a:xfrm>
        </p:spPr>
        <p:txBody>
          <a:bodyPr numCol="2">
            <a:noAutofit/>
          </a:bodyPr>
          <a:lstStyle/>
          <a:p>
            <a:r>
              <a:rPr lang="en-US" sz="1600" b="1" u="sng" dirty="0"/>
              <a:t>Export Control Office</a:t>
            </a:r>
          </a:p>
          <a:p>
            <a:pPr>
              <a:lnSpc>
                <a:spcPct val="70000"/>
              </a:lnSpc>
            </a:pPr>
            <a:r>
              <a:rPr lang="en-US" sz="1300" dirty="0"/>
              <a:t>Don Fischer, Consultant</a:t>
            </a:r>
          </a:p>
          <a:p>
            <a:pPr>
              <a:lnSpc>
                <a:spcPct val="70000"/>
              </a:lnSpc>
            </a:pPr>
            <a:r>
              <a:rPr lang="en-US" sz="1300" dirty="0"/>
              <a:t>export@fiu.edu</a:t>
            </a:r>
          </a:p>
          <a:p>
            <a:pPr>
              <a:lnSpc>
                <a:spcPct val="70000"/>
              </a:lnSpc>
            </a:pPr>
            <a:r>
              <a:rPr lang="en-US" sz="1300" dirty="0"/>
              <a:t>415-987-4039</a:t>
            </a:r>
          </a:p>
          <a:p>
            <a:pPr>
              <a:lnSpc>
                <a:spcPct val="50000"/>
              </a:lnSpc>
            </a:pPr>
            <a:endParaRPr lang="en-US" sz="2400" dirty="0"/>
          </a:p>
          <a:p>
            <a:r>
              <a:rPr lang="en-US" sz="1600" b="1" u="sng" dirty="0"/>
              <a:t>Data Security</a:t>
            </a:r>
          </a:p>
          <a:p>
            <a:pPr>
              <a:lnSpc>
                <a:spcPct val="70000"/>
              </a:lnSpc>
            </a:pPr>
            <a:r>
              <a:rPr lang="en-US" sz="1300" dirty="0"/>
              <a:t>David Driesbach, Asst. VP Research</a:t>
            </a:r>
          </a:p>
          <a:p>
            <a:pPr>
              <a:lnSpc>
                <a:spcPct val="70000"/>
              </a:lnSpc>
            </a:pPr>
            <a:r>
              <a:rPr lang="en-US" sz="1300" dirty="0"/>
              <a:t>driesbac@fiu.edu</a:t>
            </a:r>
          </a:p>
          <a:p>
            <a:pPr>
              <a:lnSpc>
                <a:spcPct val="70000"/>
              </a:lnSpc>
            </a:pPr>
            <a:r>
              <a:rPr lang="en-US" sz="1300" dirty="0"/>
              <a:t>305-348-7256</a:t>
            </a:r>
          </a:p>
          <a:p>
            <a:endParaRPr lang="en-US" sz="1300" dirty="0"/>
          </a:p>
          <a:p>
            <a:r>
              <a:rPr lang="en-US" sz="1600" b="1" u="sng" dirty="0"/>
              <a:t>Foreign Influence</a:t>
            </a:r>
          </a:p>
          <a:p>
            <a:pPr>
              <a:lnSpc>
                <a:spcPct val="70000"/>
              </a:lnSpc>
            </a:pPr>
            <a:r>
              <a:rPr lang="en-US" sz="1300" dirty="0"/>
              <a:t>Robert Gutierrez, Asst. VP Research</a:t>
            </a:r>
          </a:p>
          <a:p>
            <a:pPr>
              <a:lnSpc>
                <a:spcPct val="70000"/>
              </a:lnSpc>
            </a:pPr>
            <a:r>
              <a:rPr lang="en-US" sz="1300" dirty="0"/>
              <a:t>gutierrr@fiu.edu</a:t>
            </a:r>
          </a:p>
          <a:p>
            <a:pPr>
              <a:lnSpc>
                <a:spcPct val="70000"/>
              </a:lnSpc>
            </a:pPr>
            <a:r>
              <a:rPr lang="en-US" sz="1300" dirty="0"/>
              <a:t>305-348-2494</a:t>
            </a:r>
          </a:p>
          <a:p>
            <a:endParaRPr lang="en-US" sz="1300" b="1" u="sng" dirty="0"/>
          </a:p>
          <a:p>
            <a:r>
              <a:rPr lang="en-US" sz="1300" b="1" u="sng" dirty="0"/>
              <a:t> </a:t>
            </a:r>
            <a:r>
              <a:rPr lang="en-US" sz="1600" b="1" u="sng" dirty="0"/>
              <a:t>University Compliance</a:t>
            </a:r>
            <a:endParaRPr lang="en-US" sz="1300" b="1" u="sng" dirty="0"/>
          </a:p>
          <a:p>
            <a:pPr>
              <a:lnSpc>
                <a:spcPct val="70000"/>
              </a:lnSpc>
            </a:pPr>
            <a:r>
              <a:rPr lang="en-US" sz="1300" dirty="0"/>
              <a:t>Jennifer LaPorta, Chief Compliance Officer</a:t>
            </a:r>
          </a:p>
          <a:p>
            <a:pPr>
              <a:lnSpc>
                <a:spcPct val="70000"/>
              </a:lnSpc>
            </a:pPr>
            <a:r>
              <a:rPr lang="en-US" sz="1300" dirty="0"/>
              <a:t>jlaporta@fiu.edu</a:t>
            </a:r>
          </a:p>
          <a:p>
            <a:pPr>
              <a:lnSpc>
                <a:spcPct val="70000"/>
              </a:lnSpc>
            </a:pPr>
            <a:r>
              <a:rPr lang="en-US" sz="1300" dirty="0"/>
              <a:t>305-348-2024</a:t>
            </a:r>
          </a:p>
          <a:p>
            <a:endParaRPr lang="en-US" sz="13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64FB039-E8CD-B54C-85C3-533C2258CD7A}"/>
              </a:ext>
            </a:extLst>
          </p:cNvPr>
          <p:cNvGrpSpPr/>
          <p:nvPr/>
        </p:nvGrpSpPr>
        <p:grpSpPr>
          <a:xfrm>
            <a:off x="2555362" y="2291874"/>
            <a:ext cx="487681" cy="2279905"/>
            <a:chOff x="1975104" y="2011680"/>
            <a:chExt cx="487681" cy="2779777"/>
          </a:xfrm>
          <a:solidFill>
            <a:srgbClr val="00FFFF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D4EF17E-E4E0-2649-B9F8-6459BA016D44}"/>
                </a:ext>
              </a:extLst>
            </p:cNvPr>
            <p:cNvSpPr/>
            <p:nvPr/>
          </p:nvSpPr>
          <p:spPr>
            <a:xfrm>
              <a:off x="1975104" y="2011680"/>
              <a:ext cx="110314" cy="27797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00FFFF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360EEAC-9137-8D4D-B2EB-C75754EEF60D}"/>
                </a:ext>
              </a:extLst>
            </p:cNvPr>
            <p:cNvSpPr/>
            <p:nvPr/>
          </p:nvSpPr>
          <p:spPr>
            <a:xfrm rot="5400000">
              <a:off x="2152051" y="1834734"/>
              <a:ext cx="133786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00FFFF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65F3118-4393-8343-A772-A38E8ED51B2C}"/>
                </a:ext>
              </a:extLst>
            </p:cNvPr>
            <p:cNvSpPr/>
            <p:nvPr/>
          </p:nvSpPr>
          <p:spPr>
            <a:xfrm rot="5400000">
              <a:off x="2151985" y="4480657"/>
              <a:ext cx="133920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00FFFF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DA493BD-0AB3-1C41-A451-D157D2ADF004}"/>
              </a:ext>
            </a:extLst>
          </p:cNvPr>
          <p:cNvGrpSpPr/>
          <p:nvPr/>
        </p:nvGrpSpPr>
        <p:grpSpPr>
          <a:xfrm rot="10800000">
            <a:off x="9148955" y="2291874"/>
            <a:ext cx="487681" cy="2279905"/>
            <a:chOff x="1975104" y="2011680"/>
            <a:chExt cx="487681" cy="2779777"/>
          </a:xfrm>
          <a:solidFill>
            <a:srgbClr val="00FFFF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625A470-A4B5-8142-8CA5-CE6C459AFD53}"/>
                </a:ext>
              </a:extLst>
            </p:cNvPr>
            <p:cNvSpPr/>
            <p:nvPr/>
          </p:nvSpPr>
          <p:spPr>
            <a:xfrm>
              <a:off x="1975104" y="2011680"/>
              <a:ext cx="110314" cy="27797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3DDE266-7F14-904C-A042-2E4181E8F2EA}"/>
                </a:ext>
              </a:extLst>
            </p:cNvPr>
            <p:cNvSpPr/>
            <p:nvPr/>
          </p:nvSpPr>
          <p:spPr>
            <a:xfrm rot="5400000">
              <a:off x="2152051" y="1834734"/>
              <a:ext cx="133786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CBF656C-551E-4E49-83CD-E761771E6CC7}"/>
                </a:ext>
              </a:extLst>
            </p:cNvPr>
            <p:cNvSpPr/>
            <p:nvPr/>
          </p:nvSpPr>
          <p:spPr>
            <a:xfrm rot="5400000">
              <a:off x="2151985" y="4480657"/>
              <a:ext cx="133920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15" name="Title 12">
            <a:extLst>
              <a:ext uri="{FF2B5EF4-FFF2-40B4-BE49-F238E27FC236}">
                <a16:creationId xmlns:a16="http://schemas.microsoft.com/office/drawing/2014/main" id="{0B9E1FC6-93DF-4D47-8D52-4158695A7D84}"/>
              </a:ext>
            </a:extLst>
          </p:cNvPr>
          <p:cNvSpPr txBox="1">
            <a:spLocks/>
          </p:cNvSpPr>
          <p:nvPr/>
        </p:nvSpPr>
        <p:spPr>
          <a:xfrm>
            <a:off x="1326942" y="706343"/>
            <a:ext cx="9538116" cy="4924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2800" b="1" spc="300" dirty="0">
                <a:solidFill>
                  <a:schemeClr val="accent4"/>
                </a:solidFill>
                <a:ea typeface="+mn-ea"/>
              </a:rPr>
              <a:t>6. For questions concerning export compliance and data security matters, contact:</a:t>
            </a:r>
          </a:p>
        </p:txBody>
      </p:sp>
    </p:spTree>
    <p:extLst>
      <p:ext uri="{BB962C8B-B14F-4D97-AF65-F5344CB8AC3E}">
        <p14:creationId xmlns:p14="http://schemas.microsoft.com/office/powerpoint/2010/main" val="4291701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72BB09F7-3F30-0B44-8C9B-18C83C93A07A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2994074" y="1514540"/>
            <a:ext cx="6203852" cy="3824077"/>
          </a:xfrm>
        </p:spPr>
        <p:txBody>
          <a:bodyPr>
            <a:noAutofit/>
          </a:bodyPr>
          <a:lstStyle/>
          <a:p>
            <a:pPr marL="742950" indent="-742950" algn="just">
              <a:buFont typeface="+mj-lt"/>
              <a:buAutoNum type="arabicPeriod"/>
            </a:pPr>
            <a:r>
              <a:rPr lang="en-US" sz="1600" dirty="0"/>
              <a:t>Introduction:  What Are Export Controls?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en-US" sz="1600" dirty="0"/>
              <a:t>How Do Export Controls Work?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en-US" sz="1600" dirty="0"/>
              <a:t>How Do Export Controls Apply to FIU Research?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en-US" sz="1600" dirty="0"/>
              <a:t>How Do Export Controls Apply To FIU’s Business Activities? 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en-US" sz="1600" dirty="0"/>
              <a:t>Where Do I Go For Help?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en-US" sz="1600" dirty="0"/>
              <a:t>Contact Information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D080A2C-EB77-9046-BD70-9C5A5C7D9680}"/>
              </a:ext>
            </a:extLst>
          </p:cNvPr>
          <p:cNvGrpSpPr/>
          <p:nvPr/>
        </p:nvGrpSpPr>
        <p:grpSpPr>
          <a:xfrm>
            <a:off x="2421835" y="1514541"/>
            <a:ext cx="487681" cy="3888732"/>
            <a:chOff x="1975104" y="2011680"/>
            <a:chExt cx="487681" cy="2779777"/>
          </a:xfrm>
          <a:solidFill>
            <a:schemeClr val="accent3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11DC0A2-610F-3D48-A222-EAD3490230BB}"/>
                </a:ext>
              </a:extLst>
            </p:cNvPr>
            <p:cNvSpPr/>
            <p:nvPr/>
          </p:nvSpPr>
          <p:spPr>
            <a:xfrm>
              <a:off x="1975104" y="2011680"/>
              <a:ext cx="110314" cy="27797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00FFFF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596D9B1-4C9C-9E40-926F-85FFBB46C29C}"/>
                </a:ext>
              </a:extLst>
            </p:cNvPr>
            <p:cNvSpPr/>
            <p:nvPr/>
          </p:nvSpPr>
          <p:spPr>
            <a:xfrm rot="5400000">
              <a:off x="2152051" y="1834734"/>
              <a:ext cx="133786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00FFFF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9694617-1C8D-4848-A197-7E0076B10CB2}"/>
                </a:ext>
              </a:extLst>
            </p:cNvPr>
            <p:cNvSpPr/>
            <p:nvPr/>
          </p:nvSpPr>
          <p:spPr>
            <a:xfrm rot="5400000">
              <a:off x="2151985" y="4480657"/>
              <a:ext cx="133920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00FFFF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6440389-024A-EB41-904E-9B9AE1D5D5FE}"/>
              </a:ext>
            </a:extLst>
          </p:cNvPr>
          <p:cNvGrpSpPr/>
          <p:nvPr/>
        </p:nvGrpSpPr>
        <p:grpSpPr>
          <a:xfrm rot="10800000">
            <a:off x="9148951" y="1514540"/>
            <a:ext cx="487681" cy="3888732"/>
            <a:chOff x="1975104" y="2011680"/>
            <a:chExt cx="487681" cy="2779777"/>
          </a:xfrm>
          <a:solidFill>
            <a:schemeClr val="accent3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F787085-B293-7B4F-8F37-7421CB9EDCCB}"/>
                </a:ext>
              </a:extLst>
            </p:cNvPr>
            <p:cNvSpPr/>
            <p:nvPr/>
          </p:nvSpPr>
          <p:spPr>
            <a:xfrm>
              <a:off x="1975104" y="2011680"/>
              <a:ext cx="110314" cy="27797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E5E0C9F-B8E0-5141-9D55-951F2A93855B}"/>
                </a:ext>
              </a:extLst>
            </p:cNvPr>
            <p:cNvSpPr/>
            <p:nvPr/>
          </p:nvSpPr>
          <p:spPr>
            <a:xfrm rot="5400000">
              <a:off x="2152051" y="1834734"/>
              <a:ext cx="133786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4FD2236-6AD2-7F41-AF4C-BAD52884DAF2}"/>
                </a:ext>
              </a:extLst>
            </p:cNvPr>
            <p:cNvSpPr/>
            <p:nvPr/>
          </p:nvSpPr>
          <p:spPr>
            <a:xfrm rot="5400000">
              <a:off x="2151985" y="4480657"/>
              <a:ext cx="133920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8F894E0C-241C-40AE-88DE-9D1A02BFE1EF}"/>
              </a:ext>
            </a:extLst>
          </p:cNvPr>
          <p:cNvSpPr txBox="1">
            <a:spLocks/>
          </p:cNvSpPr>
          <p:nvPr/>
        </p:nvSpPr>
        <p:spPr>
          <a:xfrm>
            <a:off x="2004255" y="672975"/>
            <a:ext cx="8183485" cy="629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rial"/>
                <a:cs typeface="Arial"/>
              </a:rPr>
              <a:t>Training 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60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FCA5831-5E9E-9045-878D-77AC92D7556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39607" y="1907913"/>
            <a:ext cx="10912786" cy="4616513"/>
          </a:xfrm>
        </p:spPr>
        <p:txBody>
          <a:bodyPr>
            <a:normAutofit/>
          </a:bodyPr>
          <a:lstStyle/>
          <a:p>
            <a:pPr marL="0" marR="0" indent="0">
              <a:spcBef>
                <a:spcPts val="1000"/>
              </a:spcBef>
              <a:spcAft>
                <a:spcPts val="600"/>
              </a:spcAft>
              <a:buNone/>
            </a:pPr>
            <a:r>
              <a:rPr lang="en-US" sz="1800" b="1" u="sn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1.1 Overview of Key </a:t>
            </a:r>
            <a:r>
              <a:rPr lang="en-US" sz="1800" b="1" u="sng" dirty="0">
                <a:ea typeface="Times New Roman" panose="02020603050405020304" pitchFamily="18" charset="0"/>
                <a:cs typeface="Times New Roman" panose="02020603050405020304" pitchFamily="18" charset="0"/>
              </a:rPr>
              <a:t>Issues</a:t>
            </a:r>
            <a:endParaRPr lang="en-US" sz="18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>
              <a:spcBef>
                <a:spcPts val="0"/>
              </a:spcBef>
              <a:buNone/>
              <a:tabLst>
                <a:tab pos="457200" algn="l"/>
                <a:tab pos="1600200" algn="l"/>
              </a:tabLst>
            </a:pPr>
            <a:r>
              <a:rPr lang="en-US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Universities and research institutions are subject to </a:t>
            </a:r>
            <a:r>
              <a:rPr lang="en-US" sz="16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export control and trade sanctions regulations</a:t>
            </a:r>
            <a:r>
              <a:rPr lang="en-US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, including the regulation of:</a:t>
            </a:r>
            <a:r>
              <a:rPr lang="en-US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914400" marR="0" lvl="2" indent="0">
              <a:spcBef>
                <a:spcPts val="0"/>
              </a:spcBef>
              <a:buNone/>
              <a:tabLst>
                <a:tab pos="457200" algn="l"/>
                <a:tab pos="1600200" algn="l"/>
                <a:tab pos="1371600" algn="l"/>
                <a:tab pos="1600200" algn="l"/>
              </a:tabLst>
            </a:pPr>
            <a:endParaRPr lang="en-US" sz="1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lvl="2" indent="0">
              <a:spcBef>
                <a:spcPts val="0"/>
              </a:spcBef>
              <a:buNone/>
              <a:tabLst>
                <a:tab pos="457200" algn="l"/>
                <a:tab pos="1600200" algn="l"/>
                <a:tab pos="1371600" algn="l"/>
                <a:tab pos="1600200" algn="l"/>
              </a:tabLst>
            </a:pPr>
            <a:endParaRPr lang="en-US" sz="1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lvl="2" indent="0">
              <a:spcBef>
                <a:spcPts val="0"/>
              </a:spcBef>
              <a:buNone/>
              <a:tabLst>
                <a:tab pos="457200" algn="l"/>
                <a:tab pos="1600200" algn="l"/>
                <a:tab pos="1371600" algn="l"/>
                <a:tab pos="1600200" algn="l"/>
              </a:tabLst>
            </a:pPr>
            <a:endParaRPr lang="en-US" sz="1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lvl="2" indent="0">
              <a:spcBef>
                <a:spcPts val="0"/>
              </a:spcBef>
              <a:buNone/>
              <a:tabLst>
                <a:tab pos="457200" algn="l"/>
                <a:tab pos="1600200" algn="l"/>
                <a:tab pos="1371600" algn="l"/>
                <a:tab pos="1600200" algn="l"/>
              </a:tabLst>
            </a:pPr>
            <a:endParaRPr lang="en-US" sz="1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lvl="2" indent="0">
              <a:spcBef>
                <a:spcPts val="0"/>
              </a:spcBef>
              <a:buNone/>
              <a:tabLst>
                <a:tab pos="457200" algn="l"/>
                <a:tab pos="1600200" algn="l"/>
                <a:tab pos="1371600" algn="l"/>
                <a:tab pos="1600200" algn="l"/>
              </a:tabLst>
            </a:pPr>
            <a:endParaRPr lang="en-US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lvl="2" indent="0">
              <a:spcBef>
                <a:spcPts val="0"/>
              </a:spcBef>
              <a:buNone/>
              <a:tabLst>
                <a:tab pos="457200" algn="l"/>
                <a:tab pos="1600200" algn="l"/>
                <a:tab pos="1371600" algn="l"/>
                <a:tab pos="1600200" algn="l"/>
              </a:tabLst>
            </a:pPr>
            <a:endParaRPr lang="en-US" sz="1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lvl="2" indent="0">
              <a:spcBef>
                <a:spcPts val="0"/>
              </a:spcBef>
              <a:buNone/>
              <a:tabLst>
                <a:tab pos="457200" algn="l"/>
                <a:tab pos="1600200" algn="l"/>
                <a:tab pos="1371600" algn="l"/>
                <a:tab pos="1600200" algn="l"/>
              </a:tabLst>
            </a:pPr>
            <a:endParaRPr lang="en-US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lvl="2" indent="0">
              <a:spcBef>
                <a:spcPts val="0"/>
              </a:spcBef>
              <a:buNone/>
              <a:tabLst>
                <a:tab pos="457200" algn="l"/>
                <a:tab pos="1600200" algn="l"/>
                <a:tab pos="1371600" algn="l"/>
                <a:tab pos="1600200" algn="l"/>
              </a:tabLst>
            </a:pPr>
            <a:endParaRPr lang="en-US" sz="1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lvl="2" indent="0">
              <a:spcBef>
                <a:spcPts val="0"/>
              </a:spcBef>
              <a:buNone/>
              <a:tabLst>
                <a:tab pos="457200" algn="l"/>
                <a:tab pos="1600200" algn="l"/>
                <a:tab pos="1371600" algn="l"/>
                <a:tab pos="1600200" algn="l"/>
              </a:tabLst>
            </a:pPr>
            <a:endParaRPr lang="en-US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lvl="2" indent="0">
              <a:spcBef>
                <a:spcPts val="0"/>
              </a:spcBef>
              <a:buNone/>
              <a:tabLst>
                <a:tab pos="457200" algn="l"/>
                <a:tab pos="1600200" algn="l"/>
                <a:tab pos="1371600" algn="l"/>
                <a:tab pos="1600200" algn="l"/>
              </a:tabLst>
            </a:pPr>
            <a:endParaRPr lang="en-US" sz="1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lvl="2" indent="0">
              <a:spcBef>
                <a:spcPts val="0"/>
              </a:spcBef>
              <a:buNone/>
              <a:tabLst>
                <a:tab pos="457200" algn="l"/>
                <a:tab pos="1600200" algn="l"/>
                <a:tab pos="1371600" algn="l"/>
                <a:tab pos="1600200" algn="l"/>
              </a:tabLst>
            </a:pPr>
            <a:endParaRPr lang="en-US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lvl="2" indent="0">
              <a:spcBef>
                <a:spcPts val="0"/>
              </a:spcBef>
              <a:buNone/>
              <a:tabLst>
                <a:tab pos="457200" algn="l"/>
                <a:tab pos="1600200" algn="l"/>
                <a:tab pos="1371600" algn="l"/>
                <a:tab pos="1600200" algn="l"/>
              </a:tabLst>
            </a:pPr>
            <a:endParaRPr lang="en-US" sz="1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2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200" b="1" dirty="0">
                <a:solidFill>
                  <a:schemeClr val="accent3">
                    <a:lumMod val="50000"/>
                  </a:schemeClr>
                </a:solidFill>
              </a:rPr>
              <a:t>On Our Website: </a:t>
            </a:r>
            <a:r>
              <a:rPr lang="en-US" sz="1200" dirty="0">
                <a:hlinkClick r:id="rId2"/>
              </a:rPr>
              <a:t>Export Control Definitions</a:t>
            </a:r>
            <a:r>
              <a:rPr lang="en-US" sz="1200" dirty="0"/>
              <a:t>, </a:t>
            </a:r>
            <a:r>
              <a:rPr lang="en-US" sz="1200" dirty="0">
                <a:hlinkClick r:id="rId3"/>
              </a:rPr>
              <a:t>Export Control Topics</a:t>
            </a:r>
            <a:r>
              <a:rPr lang="en-US" sz="1200" dirty="0"/>
              <a:t>, </a:t>
            </a:r>
            <a:r>
              <a:rPr lang="en-US" sz="1200" dirty="0">
                <a:hlinkClick r:id="rId4"/>
              </a:rPr>
              <a:t>Export Control Basics</a:t>
            </a:r>
            <a:r>
              <a:rPr lang="en-US" sz="1200" dirty="0"/>
              <a:t>, </a:t>
            </a:r>
            <a:r>
              <a:rPr lang="en-US" sz="1200" dirty="0">
                <a:hlinkClick r:id="rId5"/>
              </a:rPr>
              <a:t>Export Control Regulations </a:t>
            </a:r>
            <a:r>
              <a:rPr lang="en-US" sz="1200" dirty="0"/>
              <a:t>, </a:t>
            </a:r>
            <a:r>
              <a:rPr lang="en-US" sz="1200" dirty="0">
                <a:hlinkClick r:id="rId6"/>
              </a:rPr>
              <a:t>Helpful FAQ’s</a:t>
            </a:r>
            <a:endParaRPr lang="en-US" sz="12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687E4BC-399F-7444-A0EC-C513D88B1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364" y="1258383"/>
            <a:ext cx="8126861" cy="512917"/>
          </a:xfrm>
        </p:spPr>
        <p:txBody>
          <a:bodyPr anchor="t">
            <a:noAutofit/>
          </a:bodyPr>
          <a:lstStyle/>
          <a:p>
            <a:r>
              <a:rPr lang="en-US" dirty="0"/>
              <a:t>1. What Are Export Controls?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15A79632-1F4B-4EDE-A44C-2B91B8D44C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8201186"/>
              </p:ext>
            </p:extLst>
          </p:nvPr>
        </p:nvGraphicFramePr>
        <p:xfrm>
          <a:off x="721241" y="2814089"/>
          <a:ext cx="10427050" cy="28041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057079">
                  <a:extLst>
                    <a:ext uri="{9D8B030D-6E8A-4147-A177-3AD203B41FA5}">
                      <a16:colId xmlns:a16="http://schemas.microsoft.com/office/drawing/2014/main" val="1189502889"/>
                    </a:ext>
                  </a:extLst>
                </a:gridCol>
                <a:gridCol w="1551739">
                  <a:extLst>
                    <a:ext uri="{9D8B030D-6E8A-4147-A177-3AD203B41FA5}">
                      <a16:colId xmlns:a16="http://schemas.microsoft.com/office/drawing/2014/main" val="3606435130"/>
                    </a:ext>
                  </a:extLst>
                </a:gridCol>
                <a:gridCol w="5818232">
                  <a:extLst>
                    <a:ext uri="{9D8B030D-6E8A-4147-A177-3AD203B41FA5}">
                      <a16:colId xmlns:a16="http://schemas.microsoft.com/office/drawing/2014/main" val="41420045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/>
                        <a:t>Exporting items from the US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/>
                        <a:t>Applies to the export of items from the US by any means </a:t>
                      </a:r>
                      <a:r>
                        <a:rPr lang="en-US" sz="1600" b="0" dirty="0">
                          <a:effectLst/>
                        </a:rPr>
                        <a:t>(shipped, hand-carried, and in the case of technical data/electronically transmitted) </a:t>
                      </a:r>
                      <a:endParaRPr lang="en-US" sz="1600" b="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18666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/>
                        <a:t>Sharing controlled data and software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/>
                        <a:t>Applies to access by foreign persons wherever located, including in the U.S.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636435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/>
                        <a:t>Restricted Parties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/>
                        <a:t>Transactions with restricted parties (entities and individuals) located anywhere in the world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0880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/>
                        <a:t>OFAC-Sanctioned Countries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/>
                        <a:t>Transactions with governments, entities, and individuals who are resident in a sanctioned country or who are blocked entities/persons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0139252"/>
                  </a:ext>
                </a:extLst>
              </a:tr>
            </a:tbl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id="{ED9F3089-FFBF-43D3-B825-647DAAC5169D}"/>
              </a:ext>
            </a:extLst>
          </p:cNvPr>
          <p:cNvGrpSpPr/>
          <p:nvPr/>
        </p:nvGrpSpPr>
        <p:grpSpPr>
          <a:xfrm>
            <a:off x="3533345" y="2992146"/>
            <a:ext cx="1451608" cy="2448045"/>
            <a:chOff x="3514871" y="2795889"/>
            <a:chExt cx="1451608" cy="2448045"/>
          </a:xfrm>
        </p:grpSpPr>
        <p:sp>
          <p:nvSpPr>
            <p:cNvPr id="7" name="Arrow: Right 6">
              <a:extLst>
                <a:ext uri="{FF2B5EF4-FFF2-40B4-BE49-F238E27FC236}">
                  <a16:creationId xmlns:a16="http://schemas.microsoft.com/office/drawing/2014/main" id="{E7E9D486-FD4F-40E9-BE3A-55D57EF45539}"/>
                </a:ext>
              </a:extLst>
            </p:cNvPr>
            <p:cNvSpPr/>
            <p:nvPr/>
          </p:nvSpPr>
          <p:spPr>
            <a:xfrm>
              <a:off x="3514871" y="2795889"/>
              <a:ext cx="1451608" cy="484632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03770D7C-6F84-4558-A8C2-FB4521DDCAC1}"/>
                </a:ext>
              </a:extLst>
            </p:cNvPr>
            <p:cNvSpPr/>
            <p:nvPr/>
          </p:nvSpPr>
          <p:spPr>
            <a:xfrm>
              <a:off x="3514871" y="3463185"/>
              <a:ext cx="1451608" cy="484632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3408A91A-77CD-4C6C-9D37-0FF47F51CB37}"/>
                </a:ext>
              </a:extLst>
            </p:cNvPr>
            <p:cNvSpPr/>
            <p:nvPr/>
          </p:nvSpPr>
          <p:spPr>
            <a:xfrm>
              <a:off x="3514871" y="4085549"/>
              <a:ext cx="1451608" cy="484632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4CB855C5-ED61-4ED9-8F76-09BC42D9A24C}"/>
                </a:ext>
              </a:extLst>
            </p:cNvPr>
            <p:cNvSpPr/>
            <p:nvPr/>
          </p:nvSpPr>
          <p:spPr>
            <a:xfrm>
              <a:off x="3514871" y="4759302"/>
              <a:ext cx="1451608" cy="484632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67605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FCA5831-5E9E-9045-878D-77AC92D7556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39607" y="1865768"/>
            <a:ext cx="10912786" cy="4616513"/>
          </a:xfrm>
        </p:spPr>
        <p:txBody>
          <a:bodyPr>
            <a:normAutofit/>
          </a:bodyPr>
          <a:lstStyle/>
          <a:p>
            <a:pPr marL="0" marR="0" indent="0">
              <a:spcBef>
                <a:spcPts val="1000"/>
              </a:spcBef>
              <a:spcAft>
                <a:spcPts val="600"/>
              </a:spcAft>
              <a:buNone/>
            </a:pPr>
            <a:r>
              <a:rPr lang="en-US" sz="1800" b="1" u="sn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1.1 Overview of Key </a:t>
            </a:r>
            <a:r>
              <a:rPr lang="en-US" sz="1800" b="1" u="sng" dirty="0">
                <a:ea typeface="Times New Roman" panose="02020603050405020304" pitchFamily="18" charset="0"/>
                <a:cs typeface="Times New Roman" panose="02020603050405020304" pitchFamily="18" charset="0"/>
              </a:rPr>
              <a:t>Issues</a:t>
            </a:r>
            <a:endParaRPr lang="en-US" sz="18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lvl="2" indent="0">
              <a:spcBef>
                <a:spcPts val="0"/>
              </a:spcBef>
              <a:buNone/>
              <a:tabLst>
                <a:tab pos="457200" algn="l"/>
                <a:tab pos="1600200" algn="l"/>
                <a:tab pos="1371600" algn="l"/>
                <a:tab pos="1600200" algn="l"/>
              </a:tabLst>
            </a:pPr>
            <a:endParaRPr lang="en-US" sz="1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lvl="2" indent="0">
              <a:spcBef>
                <a:spcPts val="0"/>
              </a:spcBef>
              <a:buNone/>
              <a:tabLst>
                <a:tab pos="457200" algn="l"/>
                <a:tab pos="1600200" algn="l"/>
                <a:tab pos="1371600" algn="l"/>
                <a:tab pos="1600200" algn="l"/>
              </a:tabLst>
            </a:pPr>
            <a:endParaRPr lang="en-US" sz="1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lvl="2" indent="0">
              <a:spcBef>
                <a:spcPts val="0"/>
              </a:spcBef>
              <a:buNone/>
              <a:tabLst>
                <a:tab pos="457200" algn="l"/>
                <a:tab pos="1600200" algn="l"/>
                <a:tab pos="1371600" algn="l"/>
                <a:tab pos="1600200" algn="l"/>
              </a:tabLst>
            </a:pPr>
            <a:endParaRPr lang="en-US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lvl="2" indent="0">
              <a:spcBef>
                <a:spcPts val="0"/>
              </a:spcBef>
              <a:buNone/>
              <a:tabLst>
                <a:tab pos="457200" algn="l"/>
                <a:tab pos="1600200" algn="l"/>
                <a:tab pos="1371600" algn="l"/>
                <a:tab pos="1600200" algn="l"/>
              </a:tabLst>
            </a:pPr>
            <a:endParaRPr lang="en-US" sz="1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lvl="2" indent="0">
              <a:spcBef>
                <a:spcPts val="0"/>
              </a:spcBef>
              <a:buNone/>
              <a:tabLst>
                <a:tab pos="457200" algn="l"/>
                <a:tab pos="1600200" algn="l"/>
                <a:tab pos="1371600" algn="l"/>
                <a:tab pos="1600200" algn="l"/>
              </a:tabLst>
            </a:pPr>
            <a:endParaRPr lang="en-US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lvl="2" indent="0">
              <a:spcBef>
                <a:spcPts val="0"/>
              </a:spcBef>
              <a:buNone/>
              <a:tabLst>
                <a:tab pos="457200" algn="l"/>
                <a:tab pos="1600200" algn="l"/>
                <a:tab pos="1371600" algn="l"/>
                <a:tab pos="1600200" algn="l"/>
              </a:tabLst>
            </a:pPr>
            <a:endParaRPr lang="en-US" sz="1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lvl="2" indent="0">
              <a:spcBef>
                <a:spcPts val="0"/>
              </a:spcBef>
              <a:buNone/>
              <a:tabLst>
                <a:tab pos="457200" algn="l"/>
                <a:tab pos="1600200" algn="l"/>
                <a:tab pos="1371600" algn="l"/>
                <a:tab pos="1600200" algn="l"/>
              </a:tabLst>
            </a:pPr>
            <a:endParaRPr lang="en-US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lvl="2" indent="0">
              <a:spcBef>
                <a:spcPts val="0"/>
              </a:spcBef>
              <a:buNone/>
              <a:tabLst>
                <a:tab pos="457200" algn="l"/>
                <a:tab pos="1600200" algn="l"/>
                <a:tab pos="1371600" algn="l"/>
                <a:tab pos="1600200" algn="l"/>
              </a:tabLst>
            </a:pPr>
            <a:endParaRPr lang="en-US" sz="1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lvl="2" indent="0">
              <a:spcBef>
                <a:spcPts val="0"/>
              </a:spcBef>
              <a:buNone/>
              <a:tabLst>
                <a:tab pos="457200" algn="l"/>
                <a:tab pos="1600200" algn="l"/>
                <a:tab pos="1371600" algn="l"/>
                <a:tab pos="1600200" algn="l"/>
              </a:tabLst>
            </a:pPr>
            <a:endParaRPr lang="en-US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lvl="2" indent="0">
              <a:spcBef>
                <a:spcPts val="0"/>
              </a:spcBef>
              <a:buNone/>
              <a:tabLst>
                <a:tab pos="457200" algn="l"/>
                <a:tab pos="1600200" algn="l"/>
                <a:tab pos="1371600" algn="l"/>
                <a:tab pos="1600200" algn="l"/>
              </a:tabLst>
            </a:pPr>
            <a:endParaRPr lang="en-US" sz="1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2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12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12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12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200" b="1" dirty="0">
                <a:solidFill>
                  <a:schemeClr val="accent3">
                    <a:lumMod val="50000"/>
                  </a:schemeClr>
                </a:solidFill>
              </a:rPr>
              <a:t>On Our Website: </a:t>
            </a:r>
            <a:r>
              <a:rPr lang="en-US" sz="1200" dirty="0">
                <a:hlinkClick r:id="rId2"/>
              </a:rPr>
              <a:t>Export Control Definitions</a:t>
            </a:r>
            <a:r>
              <a:rPr lang="en-US" sz="1200" dirty="0"/>
              <a:t>, </a:t>
            </a:r>
            <a:r>
              <a:rPr lang="en-US" sz="1200" dirty="0">
                <a:hlinkClick r:id="rId3"/>
              </a:rPr>
              <a:t>Export Control Topics</a:t>
            </a:r>
            <a:r>
              <a:rPr lang="en-US" sz="1200" dirty="0"/>
              <a:t>, </a:t>
            </a:r>
            <a:r>
              <a:rPr lang="en-US" sz="1200" dirty="0">
                <a:hlinkClick r:id="rId4"/>
              </a:rPr>
              <a:t>Export Control Basics</a:t>
            </a:r>
            <a:r>
              <a:rPr lang="en-US" sz="1200" dirty="0"/>
              <a:t>, </a:t>
            </a:r>
            <a:r>
              <a:rPr lang="en-US" sz="1200" dirty="0">
                <a:hlinkClick r:id="rId5"/>
              </a:rPr>
              <a:t>Export Control Regulations </a:t>
            </a:r>
            <a:r>
              <a:rPr lang="en-US" sz="1200" dirty="0"/>
              <a:t>, </a:t>
            </a:r>
            <a:r>
              <a:rPr lang="en-US" sz="1200" dirty="0">
                <a:hlinkClick r:id="rId6"/>
              </a:rPr>
              <a:t>Helpful FAQ’s</a:t>
            </a:r>
            <a:endParaRPr lang="en-US" sz="12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687E4BC-399F-7444-A0EC-C513D88B1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364" y="1257265"/>
            <a:ext cx="8126861" cy="488408"/>
          </a:xfrm>
        </p:spPr>
        <p:txBody>
          <a:bodyPr anchor="t">
            <a:noAutofit/>
          </a:bodyPr>
          <a:lstStyle/>
          <a:p>
            <a:r>
              <a:rPr lang="en-US" dirty="0"/>
              <a:t>1. What Are Export Controls?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33C59DB9-6E9F-4FB7-86A3-1F79936F80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9119933"/>
              </p:ext>
            </p:extLst>
          </p:nvPr>
        </p:nvGraphicFramePr>
        <p:xfrm>
          <a:off x="639607" y="2419157"/>
          <a:ext cx="10912786" cy="2595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456393">
                  <a:extLst>
                    <a:ext uri="{9D8B030D-6E8A-4147-A177-3AD203B41FA5}">
                      <a16:colId xmlns:a16="http://schemas.microsoft.com/office/drawing/2014/main" val="4044131911"/>
                    </a:ext>
                  </a:extLst>
                </a:gridCol>
                <a:gridCol w="5456393">
                  <a:extLst>
                    <a:ext uri="{9D8B030D-6E8A-4147-A177-3AD203B41FA5}">
                      <a16:colId xmlns:a16="http://schemas.microsoft.com/office/drawing/2014/main" val="28016924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Agency/ Regulations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Enforcement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9582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Dept of Commerce- Export Administration Regulations (EAR)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Dual Use controls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5328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Dept of State- International Traffic in Arms Regulations (ITAR)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Defense controls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4228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Dept of the Treasury- Office of Foreign Assets Controls (OFAC)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Embargoed country transaction controls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36762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U.S. Department of Agriculture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Select Agents and biosafety containment controls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1632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U.S. Border Protection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Customs regulations (inbound and outbound shipments)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25209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U.S. Department of Energy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Nuclear Regulatory Commissions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1423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9546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FCA5831-5E9E-9045-878D-77AC92D7556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37309" y="1865745"/>
            <a:ext cx="10917382" cy="4906844"/>
          </a:xfrm>
        </p:spPr>
        <p:txBody>
          <a:bodyPr>
            <a:normAutofit/>
          </a:bodyPr>
          <a:lstStyle/>
          <a:p>
            <a:pPr marL="0" marR="0" indent="0">
              <a:spcBef>
                <a:spcPts val="1000"/>
              </a:spcBef>
              <a:spcAft>
                <a:spcPts val="600"/>
              </a:spcAft>
              <a:buNone/>
            </a:pPr>
            <a:r>
              <a:rPr lang="en-US" sz="1800" b="1" u="sn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1.2 Enforcement</a:t>
            </a:r>
            <a:endParaRPr lang="en-US" sz="18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tabLst>
                <a:tab pos="457200" algn="l"/>
                <a:tab pos="1600200" algn="l"/>
              </a:tabLst>
            </a:pPr>
            <a:r>
              <a:rPr lang="en-US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Federal agencies have significantly </a:t>
            </a:r>
            <a:r>
              <a:rPr lang="en-US" sz="16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increased enforcement efforts </a:t>
            </a:r>
            <a:r>
              <a:rPr lang="en-US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within Higher Education</a:t>
            </a:r>
            <a:r>
              <a:rPr lang="en-US" sz="16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</a:p>
          <a:p>
            <a:pPr>
              <a:lnSpc>
                <a:spcPct val="150000"/>
              </a:lnSpc>
              <a:spcBef>
                <a:spcPts val="0"/>
              </a:spcBef>
              <a:tabLst>
                <a:tab pos="457200" algn="l"/>
                <a:tab pos="1600200" algn="l"/>
              </a:tabLst>
            </a:pPr>
            <a:r>
              <a:rPr lang="en-US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egulations carry both </a:t>
            </a:r>
            <a:r>
              <a:rPr lang="en-US" sz="16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nstitutional </a:t>
            </a:r>
            <a:r>
              <a:rPr lang="en-US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and/or </a:t>
            </a:r>
            <a:r>
              <a:rPr lang="en-US" sz="1600" b="1" u="sn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individual</a:t>
            </a:r>
            <a:r>
              <a:rPr lang="en-US" sz="16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liability </a:t>
            </a:r>
          </a:p>
          <a:p>
            <a:pPr>
              <a:lnSpc>
                <a:spcPct val="150000"/>
              </a:lnSpc>
              <a:spcBef>
                <a:spcPts val="0"/>
              </a:spcBef>
              <a:tabLst>
                <a:tab pos="457200" algn="l"/>
                <a:tab pos="1600200" algn="l"/>
              </a:tabLst>
            </a:pPr>
            <a:r>
              <a:rPr lang="en-US" sz="16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Monetary fines </a:t>
            </a:r>
            <a:r>
              <a:rPr lang="en-US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(can range up to millions in USD); </a:t>
            </a:r>
          </a:p>
          <a:p>
            <a:pPr>
              <a:lnSpc>
                <a:spcPct val="150000"/>
              </a:lnSpc>
              <a:spcBef>
                <a:spcPts val="0"/>
              </a:spcBef>
              <a:tabLst>
                <a:tab pos="457200" algn="l"/>
                <a:tab pos="1600200" algn="l"/>
              </a:tabLst>
            </a:pPr>
            <a:r>
              <a:rPr lang="en-US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ther penalties include: 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tabLst>
                <a:tab pos="457200" algn="l"/>
                <a:tab pos="1600200" algn="l"/>
              </a:tabLst>
            </a:pPr>
            <a:r>
              <a:rPr lang="en-US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ivil suit and criminal prosecution; 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tabLst>
                <a:tab pos="457200" algn="l"/>
                <a:tab pos="1600200" algn="l"/>
              </a:tabLst>
            </a:pPr>
            <a:r>
              <a:rPr lang="en-US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ederal debarment; 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tabLst>
                <a:tab pos="457200" algn="l"/>
                <a:tab pos="1600200" algn="l"/>
              </a:tabLst>
            </a:pPr>
            <a:r>
              <a:rPr lang="en-US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Revocation of export privileges.</a:t>
            </a:r>
          </a:p>
          <a:p>
            <a:pPr marL="0" marR="0" lvl="0" indent="0">
              <a:lnSpc>
                <a:spcPct val="100000"/>
              </a:lnSpc>
              <a:spcBef>
                <a:spcPts val="0"/>
              </a:spcBef>
              <a:buNone/>
              <a:tabLst>
                <a:tab pos="457200" algn="l"/>
                <a:tab pos="1600200" algn="l"/>
              </a:tabLst>
            </a:pPr>
            <a:endParaRPr lang="en-US" sz="1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lvl="2" indent="0">
              <a:spcBef>
                <a:spcPts val="0"/>
              </a:spcBef>
              <a:buNone/>
              <a:tabLst>
                <a:tab pos="457200" algn="l"/>
                <a:tab pos="1600200" algn="l"/>
                <a:tab pos="1371600" algn="l"/>
                <a:tab pos="1600200" algn="l"/>
              </a:tabLst>
            </a:pPr>
            <a:endParaRPr lang="en-US" sz="1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lvl="2" indent="0">
              <a:spcBef>
                <a:spcPts val="0"/>
              </a:spcBef>
              <a:buNone/>
              <a:tabLst>
                <a:tab pos="457200" algn="l"/>
                <a:tab pos="1600200" algn="l"/>
                <a:tab pos="1371600" algn="l"/>
                <a:tab pos="1600200" algn="l"/>
              </a:tabLst>
            </a:pPr>
            <a:endParaRPr lang="en-US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lvl="2" indent="0">
              <a:spcBef>
                <a:spcPts val="0"/>
              </a:spcBef>
              <a:buNone/>
              <a:tabLst>
                <a:tab pos="457200" algn="l"/>
                <a:tab pos="1600200" algn="l"/>
                <a:tab pos="1371600" algn="l"/>
                <a:tab pos="1600200" algn="l"/>
              </a:tabLst>
            </a:pPr>
            <a:endParaRPr lang="en-US" sz="1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lvl="2" indent="0">
              <a:spcBef>
                <a:spcPts val="0"/>
              </a:spcBef>
              <a:buNone/>
              <a:tabLst>
                <a:tab pos="457200" algn="l"/>
                <a:tab pos="1600200" algn="l"/>
                <a:tab pos="1371600" algn="l"/>
                <a:tab pos="1600200" algn="l"/>
              </a:tabLst>
            </a:pPr>
            <a:endParaRPr lang="en-US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lvl="2" indent="0">
              <a:spcBef>
                <a:spcPts val="0"/>
              </a:spcBef>
              <a:buNone/>
              <a:tabLst>
                <a:tab pos="457200" algn="l"/>
                <a:tab pos="1600200" algn="l"/>
                <a:tab pos="1371600" algn="l"/>
                <a:tab pos="1600200" algn="l"/>
              </a:tabLst>
            </a:pPr>
            <a:endParaRPr lang="en-US" sz="1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00" b="1" dirty="0">
                <a:solidFill>
                  <a:schemeClr val="accent3">
                    <a:lumMod val="50000"/>
                  </a:schemeClr>
                </a:solidFill>
              </a:rPr>
              <a:t>On Our Website:</a:t>
            </a:r>
            <a:r>
              <a:rPr lang="en-US" sz="1200" dirty="0"/>
              <a:t> </a:t>
            </a:r>
            <a:r>
              <a:rPr lang="en-US" sz="1200" dirty="0">
                <a:hlinkClick r:id="rId2"/>
              </a:rPr>
              <a:t>Export Control Regulations </a:t>
            </a:r>
            <a:r>
              <a:rPr lang="en-US" sz="1200" dirty="0"/>
              <a:t>, </a:t>
            </a:r>
            <a:r>
              <a:rPr lang="en-US" sz="1200" dirty="0">
                <a:hlinkClick r:id="rId3"/>
              </a:rPr>
              <a:t>Foreign Influence </a:t>
            </a:r>
            <a:endParaRPr lang="en-US" sz="12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687E4BC-399F-7444-A0EC-C513D88B1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364" y="1257265"/>
            <a:ext cx="8126861" cy="608480"/>
          </a:xfrm>
        </p:spPr>
        <p:txBody>
          <a:bodyPr anchor="t">
            <a:normAutofit/>
          </a:bodyPr>
          <a:lstStyle/>
          <a:p>
            <a:r>
              <a:rPr lang="en-US" dirty="0"/>
              <a:t>1. What Are Export Controls?</a:t>
            </a:r>
          </a:p>
        </p:txBody>
      </p:sp>
    </p:spTree>
    <p:extLst>
      <p:ext uri="{BB962C8B-B14F-4D97-AF65-F5344CB8AC3E}">
        <p14:creationId xmlns:p14="http://schemas.microsoft.com/office/powerpoint/2010/main" val="1076477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FCA5831-5E9E-9045-878D-77AC92D7556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37309" y="1865745"/>
            <a:ext cx="10917382" cy="4906844"/>
          </a:xfrm>
        </p:spPr>
        <p:txBody>
          <a:bodyPr>
            <a:normAutofit/>
          </a:bodyPr>
          <a:lstStyle/>
          <a:p>
            <a:pPr marL="0" marR="0" indent="0">
              <a:spcBef>
                <a:spcPts val="1000"/>
              </a:spcBef>
              <a:spcAft>
                <a:spcPts val="600"/>
              </a:spcAft>
              <a:buNone/>
            </a:pPr>
            <a:r>
              <a:rPr lang="en-US" sz="1800" b="1" u="sn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1.3 Export Control Policy</a:t>
            </a:r>
            <a:r>
              <a:rPr lang="en-US" b="1" u="sng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&amp; Website</a:t>
            </a:r>
            <a:endParaRPr lang="en-US" sz="18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tabLst>
                <a:tab pos="457200" algn="l"/>
                <a:tab pos="1600200" algn="l"/>
              </a:tabLst>
            </a:pPr>
            <a:r>
              <a:rPr lang="en-US" b="0" i="0" dirty="0">
                <a:solidFill>
                  <a:schemeClr val="tx1"/>
                </a:solidFill>
                <a:effectLst/>
              </a:rPr>
              <a:t>Florida International University (“FIU”) recognizes the importance of complying with all U.S. federal export control regulations and is committed to full compliance with these regulations. The FIU </a:t>
            </a:r>
            <a:r>
              <a:rPr lang="en-US" b="0" i="0" dirty="0">
                <a:solidFill>
                  <a:srgbClr val="000000"/>
                </a:solidFill>
                <a:effectLst/>
                <a:hlinkClick r:id="rId2"/>
              </a:rPr>
              <a:t>Export Policy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>
                <a:solidFill>
                  <a:schemeClr val="tx1"/>
                </a:solidFill>
                <a:effectLst/>
              </a:rPr>
              <a:t>outlines FIU’s commitment to export controls, as well as export control roles and responsibilities for University personnel, students, and visitors.</a:t>
            </a:r>
          </a:p>
          <a:p>
            <a:pPr>
              <a:lnSpc>
                <a:spcPct val="150000"/>
              </a:lnSpc>
              <a:spcBef>
                <a:spcPts val="0"/>
              </a:spcBef>
              <a:tabLst>
                <a:tab pos="457200" algn="l"/>
                <a:tab pos="1600200" algn="l"/>
              </a:tabLst>
            </a:pPr>
            <a:r>
              <a:rPr lang="en-US" dirty="0">
                <a:solidFill>
                  <a:schemeClr val="tx1"/>
                </a:solidFill>
              </a:rPr>
              <a:t>Extensive information about U.S. export control regulations, along with links to key forms and checklists, may be found on </a:t>
            </a:r>
            <a:r>
              <a:rPr lang="en-US" b="1" dirty="0">
                <a:hlinkClick r:id="rId3"/>
              </a:rPr>
              <a:t>FIU’s Export Control website</a:t>
            </a:r>
            <a:r>
              <a:rPr lang="en-US" dirty="0"/>
              <a:t>.</a:t>
            </a:r>
            <a:r>
              <a:rPr lang="en-US" dirty="0">
                <a:solidFill>
                  <a:schemeClr val="tx1"/>
                </a:solidFill>
              </a:rPr>
              <a:t> This web page also contains training and resource materials, and information specific to many key activities and stakeholders</a:t>
            </a:r>
            <a:r>
              <a:rPr lang="en-US" dirty="0"/>
              <a:t>.</a:t>
            </a:r>
            <a:endParaRPr lang="en-US" dirty="0">
              <a:effectLst/>
              <a:ea typeface="Times New Roman" panose="02020603050405020304" pitchFamily="18" charset="0"/>
            </a:endParaRPr>
          </a:p>
          <a:p>
            <a:pPr marL="914400" marR="0" lvl="2" indent="0">
              <a:spcBef>
                <a:spcPts val="0"/>
              </a:spcBef>
              <a:buNone/>
              <a:tabLst>
                <a:tab pos="457200" algn="l"/>
                <a:tab pos="1600200" algn="l"/>
                <a:tab pos="1371600" algn="l"/>
                <a:tab pos="1600200" algn="l"/>
              </a:tabLst>
            </a:pPr>
            <a:endParaRPr lang="en-US" sz="1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lvl="2" indent="0">
              <a:spcBef>
                <a:spcPts val="0"/>
              </a:spcBef>
              <a:buNone/>
              <a:tabLst>
                <a:tab pos="457200" algn="l"/>
                <a:tab pos="1600200" algn="l"/>
                <a:tab pos="1371600" algn="l"/>
                <a:tab pos="1600200" algn="l"/>
              </a:tabLst>
            </a:pPr>
            <a:endParaRPr lang="en-US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lvl="2" indent="0">
              <a:spcBef>
                <a:spcPts val="0"/>
              </a:spcBef>
              <a:buNone/>
              <a:tabLst>
                <a:tab pos="457200" algn="l"/>
                <a:tab pos="1600200" algn="l"/>
                <a:tab pos="1371600" algn="l"/>
                <a:tab pos="1600200" algn="l"/>
              </a:tabLst>
            </a:pPr>
            <a:endParaRPr lang="en-US" sz="1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lvl="2" indent="0">
              <a:spcBef>
                <a:spcPts val="0"/>
              </a:spcBef>
              <a:buNone/>
              <a:tabLst>
                <a:tab pos="457200" algn="l"/>
                <a:tab pos="1600200" algn="l"/>
                <a:tab pos="1371600" algn="l"/>
                <a:tab pos="1600200" algn="l"/>
              </a:tabLst>
            </a:pPr>
            <a:endParaRPr lang="en-US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lvl="2" indent="0">
              <a:spcBef>
                <a:spcPts val="0"/>
              </a:spcBef>
              <a:buNone/>
              <a:tabLst>
                <a:tab pos="457200" algn="l"/>
                <a:tab pos="1600200" algn="l"/>
                <a:tab pos="1371600" algn="l"/>
                <a:tab pos="1600200" algn="l"/>
              </a:tabLst>
            </a:pPr>
            <a:endParaRPr lang="en-US" sz="1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2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687E4BC-399F-7444-A0EC-C513D88B1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364" y="1257265"/>
            <a:ext cx="8126861" cy="608480"/>
          </a:xfrm>
        </p:spPr>
        <p:txBody>
          <a:bodyPr anchor="t">
            <a:normAutofit/>
          </a:bodyPr>
          <a:lstStyle/>
          <a:p>
            <a:r>
              <a:rPr lang="en-US" dirty="0"/>
              <a:t>1. What Are Export Controls?</a:t>
            </a:r>
          </a:p>
        </p:txBody>
      </p:sp>
    </p:spTree>
    <p:extLst>
      <p:ext uri="{BB962C8B-B14F-4D97-AF65-F5344CB8AC3E}">
        <p14:creationId xmlns:p14="http://schemas.microsoft.com/office/powerpoint/2010/main" val="200706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190B5020-F534-4F09-BC9B-47FC1E0C594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73386" y="2051524"/>
            <a:ext cx="4819414" cy="4338956"/>
          </a:xfrm>
          <a:solidFill>
            <a:schemeClr val="accent1">
              <a:alpha val="40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sz="1900" b="1" u="sn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2.1 Dept. of </a:t>
            </a:r>
            <a:r>
              <a:rPr lang="en-US" sz="1900" b="1" u="sng" dirty="0">
                <a:ea typeface="Times New Roman" panose="02020603050405020304" pitchFamily="18" charset="0"/>
                <a:cs typeface="Times New Roman" panose="02020603050405020304" pitchFamily="18" charset="0"/>
              </a:rPr>
              <a:t>Commerce Export Administration Regulations (EAR)</a:t>
            </a:r>
            <a:endParaRPr lang="en-US" sz="19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57200" algn="l"/>
                <a:tab pos="1600200" algn="l"/>
              </a:tabLst>
            </a:pPr>
            <a:r>
              <a:rPr lang="en-US" sz="2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Dual-use items, commodities, hardware, software, biologics, encryption, and technical data (“items”)</a:t>
            </a:r>
          </a:p>
          <a:p>
            <a:pPr marL="342900" marR="0" lvl="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57200" algn="l"/>
                <a:tab pos="1600200" algn="l"/>
              </a:tabLst>
            </a:pPr>
            <a:r>
              <a:rPr lang="en-US" sz="2100" dirty="0">
                <a:ea typeface="Times New Roman" panose="02020603050405020304" pitchFamily="18" charset="0"/>
                <a:cs typeface="Times New Roman" panose="02020603050405020304" pitchFamily="18" charset="0"/>
              </a:rPr>
              <a:t>Many items are identified on the </a:t>
            </a:r>
            <a:r>
              <a:rPr lang="en-US" sz="2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Commerce Control List (CCL) with an Export Control Commodity Number (ECCN); those dual-use items not on the CCL are classified as “EAR99”.  </a:t>
            </a:r>
            <a:r>
              <a:rPr lang="en-US" sz="2100" dirty="0">
                <a:ea typeface="Times New Roman" panose="02020603050405020304" pitchFamily="18" charset="0"/>
                <a:cs typeface="Times New Roman" panose="02020603050405020304" pitchFamily="18" charset="0"/>
              </a:rPr>
              <a:t>The ECCN specifies the reason(s) that item is controlled</a:t>
            </a:r>
            <a:endParaRPr lang="en-US" sz="21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57200" algn="l"/>
                <a:tab pos="1600200" algn="l"/>
              </a:tabLst>
            </a:pPr>
            <a:r>
              <a:rPr lang="en-US" sz="2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Exports of </a:t>
            </a:r>
            <a:r>
              <a:rPr lang="en-US" sz="2100" dirty="0">
                <a:ea typeface="Times New Roman" panose="02020603050405020304" pitchFamily="18" charset="0"/>
                <a:cs typeface="Times New Roman" panose="02020603050405020304" pitchFamily="18" charset="0"/>
              </a:rPr>
              <a:t>EAR items </a:t>
            </a:r>
            <a:r>
              <a:rPr lang="en-US" sz="2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require an “export license” when the country exported to is controlled for reasons matching the item’s </a:t>
            </a:r>
            <a:r>
              <a:rPr lang="en-US" sz="2100" dirty="0">
                <a:ea typeface="Times New Roman" panose="02020603050405020304" pitchFamily="18" charset="0"/>
                <a:cs typeface="Times New Roman" panose="02020603050405020304" pitchFamily="18" charset="0"/>
              </a:rPr>
              <a:t>control level</a:t>
            </a:r>
            <a:endParaRPr lang="en-US" sz="21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57200" algn="l"/>
                <a:tab pos="1600200" algn="l"/>
              </a:tabLst>
            </a:pPr>
            <a:r>
              <a:rPr lang="en-US" sz="2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Licenses generally take at least 30+ days to obtain</a:t>
            </a:r>
            <a:endParaRPr lang="en-US" sz="21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457200" algn="l"/>
                <a:tab pos="1600200" algn="l"/>
              </a:tabLst>
            </a:pPr>
            <a:r>
              <a:rPr lang="en-US" sz="15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On Our Website: </a:t>
            </a:r>
            <a:r>
              <a:rPr lang="en-US" sz="1500" dirty="0">
                <a:solidFill>
                  <a:schemeClr val="accent3">
                    <a:lumMod val="60000"/>
                    <a:lumOff val="40000"/>
                  </a:schemeClr>
                </a:solidFill>
                <a:hlinkClick r:id="rId2"/>
              </a:rPr>
              <a:t>Export Control Regulations</a:t>
            </a:r>
            <a:endParaRPr lang="en-US" sz="15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721C7A8B-BA92-4571-98BC-AB2269F14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8764" y="886691"/>
            <a:ext cx="9048461" cy="858981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2. How Do Export Controls Work?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89B9B7F-DF6E-4BBE-961E-A4C8957CB8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2510855"/>
              </p:ext>
            </p:extLst>
          </p:nvPr>
        </p:nvGraphicFramePr>
        <p:xfrm>
          <a:off x="6299202" y="2059991"/>
          <a:ext cx="5403274" cy="433049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5634">
                  <a:extLst>
                    <a:ext uri="{9D8B030D-6E8A-4147-A177-3AD203B41FA5}">
                      <a16:colId xmlns:a16="http://schemas.microsoft.com/office/drawing/2014/main" val="691787411"/>
                    </a:ext>
                  </a:extLst>
                </a:gridCol>
                <a:gridCol w="4987640">
                  <a:extLst>
                    <a:ext uri="{9D8B030D-6E8A-4147-A177-3AD203B41FA5}">
                      <a16:colId xmlns:a16="http://schemas.microsoft.com/office/drawing/2014/main" val="3307393395"/>
                    </a:ext>
                  </a:extLst>
                </a:gridCol>
              </a:tblGrid>
              <a:tr h="393681">
                <a:tc gridSpan="2">
                  <a:txBody>
                    <a:bodyPr/>
                    <a:lstStyle/>
                    <a:p>
                      <a:r>
                        <a:rPr lang="en-US" dirty="0"/>
                        <a:t>Commerce Control List Categories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8989250"/>
                  </a:ext>
                </a:extLst>
              </a:tr>
              <a:tr h="393681"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Nuclear Materials, Facilities, Equipment (and Miscellaneous Items)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0851290"/>
                  </a:ext>
                </a:extLst>
              </a:tr>
              <a:tr h="393681"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Materials, Chemicals, Microorganisms, Toxins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0103184"/>
                  </a:ext>
                </a:extLst>
              </a:tr>
              <a:tr h="393681"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Materials Processing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54946295"/>
                  </a:ext>
                </a:extLst>
              </a:tr>
              <a:tr h="393681"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Electronics Design Development and Production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951099"/>
                  </a:ext>
                </a:extLst>
              </a:tr>
              <a:tr h="393681">
                <a:tc>
                  <a:txBody>
                    <a:bodyPr/>
                    <a:lstStyle/>
                    <a:p>
                      <a:r>
                        <a:rPr lang="en-US" sz="14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Computers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8946295"/>
                  </a:ext>
                </a:extLst>
              </a:tr>
              <a:tr h="393681">
                <a:tc>
                  <a:txBody>
                    <a:bodyPr/>
                    <a:lstStyle/>
                    <a:p>
                      <a:r>
                        <a:rPr lang="en-US" sz="14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Telecommunications and Information Security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97590624"/>
                  </a:ext>
                </a:extLst>
              </a:tr>
              <a:tr h="393681">
                <a:tc>
                  <a:txBody>
                    <a:bodyPr/>
                    <a:lstStyle/>
                    <a:p>
                      <a:r>
                        <a:rPr lang="en-US" sz="1400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ighlight>
                            <a:srgbClr val="FFFF00"/>
                          </a:highlight>
                        </a:rPr>
                        <a:t>Sensors and Lasers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7125667"/>
                  </a:ext>
                </a:extLst>
              </a:tr>
              <a:tr h="393681">
                <a:tc>
                  <a:txBody>
                    <a:bodyPr/>
                    <a:lstStyle/>
                    <a:p>
                      <a:r>
                        <a:rPr lang="en-US" sz="1400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Navigations and Avionics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9540491"/>
                  </a:ext>
                </a:extLst>
              </a:tr>
              <a:tr h="393681">
                <a:tc>
                  <a:txBody>
                    <a:bodyPr/>
                    <a:lstStyle/>
                    <a:p>
                      <a:r>
                        <a:rPr lang="en-US" sz="1400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Marine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50021038"/>
                  </a:ext>
                </a:extLst>
              </a:tr>
              <a:tr h="393681">
                <a:tc>
                  <a:txBody>
                    <a:bodyPr/>
                    <a:lstStyle/>
                    <a:p>
                      <a:r>
                        <a:rPr lang="en-US" sz="1400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Aerospace and Propulsion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98563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7670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190B5020-F534-4F09-BC9B-47FC1E0C594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43467" y="1745672"/>
            <a:ext cx="10859911" cy="4644808"/>
          </a:xfrm>
          <a:solidFill>
            <a:schemeClr val="accent1">
              <a:alpha val="4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sz="1900" b="1" u="sng" dirty="0">
                <a:ea typeface="Times New Roman" panose="02020603050405020304" pitchFamily="18" charset="0"/>
                <a:cs typeface="Times New Roman" panose="02020603050405020304" pitchFamily="18" charset="0"/>
              </a:rPr>
              <a:t>Example ECCNs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100" dirty="0">
                <a:ea typeface="Times New Roman" panose="02020603050405020304" pitchFamily="18" charset="0"/>
                <a:cs typeface="Times New Roman" panose="02020603050405020304" pitchFamily="18" charset="0"/>
              </a:rPr>
              <a:t>5A001.d- “Electronically steerable phased array antennae”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sz="2100" dirty="0">
                <a:ea typeface="Times New Roman" panose="02020603050405020304" pitchFamily="18" charset="0"/>
                <a:cs typeface="Times New Roman" panose="02020603050405020304" pitchFamily="18" charset="0"/>
              </a:rPr>
              <a:t>d.1 Rated for operation above 31.8 GHz, but not exceeding 57 GHz and having an Effective Radiated Power (ERP) equal to or greater than +20dBm…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sz="2100" dirty="0">
                <a:ea typeface="Times New Roman" panose="02020603050405020304" pitchFamily="18" charset="0"/>
                <a:cs typeface="Times New Roman" panose="02020603050405020304" pitchFamily="18" charset="0"/>
              </a:rPr>
              <a:t>d.2 Rated for operation above 57 GHz, but not exceeding 66 GHz and having an ERP equal to or greater than +24 dBm…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sz="2100" dirty="0">
                <a:ea typeface="Times New Roman" panose="02020603050405020304" pitchFamily="18" charset="0"/>
                <a:cs typeface="Times New Roman" panose="02020603050405020304" pitchFamily="18" charset="0"/>
              </a:rPr>
              <a:t>d.3 Rated for operation above 66 GHz, but not exceeding 90 GHz and having an ERP equal to or greater than +20 dBm…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sz="2100" dirty="0">
                <a:ea typeface="Times New Roman" panose="02020603050405020304" pitchFamily="18" charset="0"/>
                <a:cs typeface="Times New Roman" panose="02020603050405020304" pitchFamily="18" charset="0"/>
              </a:rPr>
              <a:t>d.4 Rated for operation above 90 GHz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100" dirty="0">
                <a:ea typeface="Times New Roman" panose="02020603050405020304" pitchFamily="18" charset="0"/>
                <a:cs typeface="Times New Roman" panose="02020603050405020304" pitchFamily="18" charset="0"/>
              </a:rPr>
              <a:t>5E001.a- “Technology”…for the “development”, “production”, or “use” …of equipment, functions or features, controlled by 5A001…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1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tabLst>
                <a:tab pos="457200" algn="l"/>
                <a:tab pos="1600200" algn="l"/>
              </a:tabLst>
            </a:pPr>
            <a:r>
              <a:rPr lang="en-US" sz="15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On Our Website: </a:t>
            </a:r>
            <a:r>
              <a:rPr lang="en-US" sz="1500" dirty="0">
                <a:solidFill>
                  <a:schemeClr val="accent3">
                    <a:lumMod val="60000"/>
                    <a:lumOff val="40000"/>
                  </a:schemeClr>
                </a:solidFill>
                <a:hlinkClick r:id="rId2"/>
              </a:rPr>
              <a:t>Export Control Regulations</a:t>
            </a:r>
            <a:endParaRPr lang="en-US" sz="15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721C7A8B-BA92-4571-98BC-AB2269F14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8764" y="886691"/>
            <a:ext cx="9048461" cy="858981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2. How Do Export Controls Work?</a:t>
            </a:r>
          </a:p>
        </p:txBody>
      </p:sp>
    </p:spTree>
    <p:extLst>
      <p:ext uri="{BB962C8B-B14F-4D97-AF65-F5344CB8AC3E}">
        <p14:creationId xmlns:p14="http://schemas.microsoft.com/office/powerpoint/2010/main" val="1628491282"/>
      </p:ext>
    </p:extLst>
  </p:cSld>
  <p:clrMapOvr>
    <a:masterClrMapping/>
  </p:clrMapOvr>
</p:sld>
</file>

<file path=ppt/theme/theme1.xml><?xml version="1.0" encoding="utf-8"?>
<a:theme xmlns:a="http://schemas.openxmlformats.org/drawingml/2006/main" name="FIU Real Triumphs Template">
  <a:themeElements>
    <a:clrScheme name="FIU Brand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052950"/>
      </a:accent1>
      <a:accent2>
        <a:srgbClr val="B6862C"/>
      </a:accent2>
      <a:accent3>
        <a:srgbClr val="CC0066"/>
      </a:accent3>
      <a:accent4>
        <a:srgbClr val="00FFFF"/>
      </a:accent4>
      <a:accent5>
        <a:srgbClr val="FFFFFF"/>
      </a:accent5>
      <a:accent6>
        <a:srgbClr val="FFCC00"/>
      </a:accent6>
      <a:hlink>
        <a:srgbClr val="CC0066"/>
      </a:hlink>
      <a:folHlink>
        <a:srgbClr val="CC006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U Real Triumphs Template" id="{D6BF73C1-EEDE-AC48-AD9C-ADD1887087B1}" vid="{ED22C5F8-F212-AF47-9EA2-9B7F431F38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4522876F10A6479D5AC71C5DFD221E" ma:contentTypeVersion="12" ma:contentTypeDescription="Create a new document." ma:contentTypeScope="" ma:versionID="6ebfe4154c9bdb3b6ceb13b12d45c51c">
  <xsd:schema xmlns:xsd="http://www.w3.org/2001/XMLSchema" xmlns:xs="http://www.w3.org/2001/XMLSchema" xmlns:p="http://schemas.microsoft.com/office/2006/metadata/properties" xmlns:ns2="e0978b7a-6af7-4d30-994f-cde705f0f5a6" xmlns:ns3="f3da6858-3659-4720-acc9-837249a059b0" targetNamespace="http://schemas.microsoft.com/office/2006/metadata/properties" ma:root="true" ma:fieldsID="ab41fd9a2c24305d3fc9b495bc00d083" ns2:_="" ns3:_="">
    <xsd:import namespace="e0978b7a-6af7-4d30-994f-cde705f0f5a6"/>
    <xsd:import namespace="f3da6858-3659-4720-acc9-837249a059b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978b7a-6af7-4d30-994f-cde705f0f5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da6858-3659-4720-acc9-837249a059b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46E0675-98EF-48D0-972E-70F751258CBE}">
  <ds:schemaRefs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f1f308d3-4c92-402a-ab04-f7497706f561"/>
    <ds:schemaRef ds:uri="1f55ec82-a505-4936-99e5-d41b25147da0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77AE39D6-D327-41A8-9A6B-31B7830D19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96C0DE9-7E60-446A-85DE-68F90EC7A4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978b7a-6af7-4d30-994f-cde705f0f5a6"/>
    <ds:schemaRef ds:uri="f3da6858-3659-4720-acc9-837249a059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14450</TotalTime>
  <Words>2698</Words>
  <Application>Microsoft Office PowerPoint</Application>
  <PresentationFormat>Widescreen</PresentationFormat>
  <Paragraphs>308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Symbol</vt:lpstr>
      <vt:lpstr>Times New Roman</vt:lpstr>
      <vt:lpstr>Wingdings</vt:lpstr>
      <vt:lpstr>FIU Real Triumphs Template</vt:lpstr>
      <vt:lpstr>Export Control Considerations for FIU Wireless Technology Development</vt:lpstr>
      <vt:lpstr>Our Training Objective</vt:lpstr>
      <vt:lpstr>PowerPoint Presentation</vt:lpstr>
      <vt:lpstr>1. What Are Export Controls?</vt:lpstr>
      <vt:lpstr>1. What Are Export Controls?</vt:lpstr>
      <vt:lpstr>1. What Are Export Controls?</vt:lpstr>
      <vt:lpstr>1. What Are Export Controls?</vt:lpstr>
      <vt:lpstr>2. How Do Export Controls Work?</vt:lpstr>
      <vt:lpstr>2. How Do Export Controls Work?</vt:lpstr>
      <vt:lpstr>2. How Do Export Controls Work?</vt:lpstr>
      <vt:lpstr>2. How Do Export Controls Work?</vt:lpstr>
      <vt:lpstr>2. How Do Export Controls Work?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4. How Do Export Controls Apply to FIU’s Business Activities?</vt:lpstr>
      <vt:lpstr>5. Where Do I Go For Help?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Plasencia</dc:creator>
  <cp:lastModifiedBy>donald fischer</cp:lastModifiedBy>
  <cp:revision>44</cp:revision>
  <dcterms:created xsi:type="dcterms:W3CDTF">2020-08-12T18:54:24Z</dcterms:created>
  <dcterms:modified xsi:type="dcterms:W3CDTF">2022-04-15T20:38:36Z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0x010100B14522876F10A6479D5AC71C5DFD221E</vt:lpwstr>
  </property>
</Properties>
</file>