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8"/>
  </p:notesMasterIdLst>
  <p:handoutMasterIdLst>
    <p:handoutMasterId r:id="rId29"/>
  </p:handoutMasterIdLst>
  <p:sldIdLst>
    <p:sldId id="257" r:id="rId5"/>
    <p:sldId id="293" r:id="rId6"/>
    <p:sldId id="259" r:id="rId7"/>
    <p:sldId id="268" r:id="rId8"/>
    <p:sldId id="321" r:id="rId9"/>
    <p:sldId id="295" r:id="rId10"/>
    <p:sldId id="397" r:id="rId11"/>
    <p:sldId id="271" r:id="rId12"/>
    <p:sldId id="398" r:id="rId13"/>
    <p:sldId id="399" r:id="rId14"/>
    <p:sldId id="297" r:id="rId15"/>
    <p:sldId id="331" r:id="rId16"/>
    <p:sldId id="401" r:id="rId17"/>
    <p:sldId id="258" r:id="rId18"/>
    <p:sldId id="328" r:id="rId19"/>
    <p:sldId id="329" r:id="rId20"/>
    <p:sldId id="333" r:id="rId21"/>
    <p:sldId id="311" r:id="rId22"/>
    <p:sldId id="335" r:id="rId23"/>
    <p:sldId id="400" r:id="rId24"/>
    <p:sldId id="336" r:id="rId25"/>
    <p:sldId id="337" r:id="rId26"/>
    <p:sldId id="2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795257-10CB-1A7E-FEBE-F1B652D1D9DE}" name="Laurel Dean" initials="LD" userId="e971e319489557f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C8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13" autoAdjust="0"/>
    <p:restoredTop sz="94694"/>
  </p:normalViewPr>
  <p:slideViewPr>
    <p:cSldViewPr snapToGrid="0" snapToObjects="1">
      <p:cViewPr varScale="1">
        <p:scale>
          <a:sx n="80" d="100"/>
          <a:sy n="80" d="100"/>
        </p:scale>
        <p:origin x="60" y="484"/>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7D74A2-3B4D-954C-BCE0-BA697DC5CE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4AF4C31-EF37-264F-8C4F-A3A07C139E0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4CDE01-A1F3-2049-81BA-B7E4D3301AE3}" type="datetimeFigureOut">
              <a:rPr lang="en-US" smtClean="0"/>
              <a:t>4/6/2022</a:t>
            </a:fld>
            <a:endParaRPr lang="en-US"/>
          </a:p>
        </p:txBody>
      </p:sp>
      <p:sp>
        <p:nvSpPr>
          <p:cNvPr id="4" name="Footer Placeholder 3">
            <a:extLst>
              <a:ext uri="{FF2B5EF4-FFF2-40B4-BE49-F238E27FC236}">
                <a16:creationId xmlns:a16="http://schemas.microsoft.com/office/drawing/2014/main" id="{09743C93-A831-5544-9766-0D18935B52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58FBCD7-D303-7B4D-A718-8B6CB0EF84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0B6429-A076-9E48-9B7C-D88E10C098DC}" type="slidenum">
              <a:rPr lang="en-US" smtClean="0"/>
              <a:t>‹#›</a:t>
            </a:fld>
            <a:endParaRPr lang="en-US"/>
          </a:p>
        </p:txBody>
      </p:sp>
    </p:spTree>
    <p:extLst>
      <p:ext uri="{BB962C8B-B14F-4D97-AF65-F5344CB8AC3E}">
        <p14:creationId xmlns:p14="http://schemas.microsoft.com/office/powerpoint/2010/main" val="2595429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6A9CC-D495-EF43-8C44-1644A9ED4984}" type="datetimeFigureOut">
              <a:rPr lang="en-US" smtClean="0"/>
              <a:t>4/6/2022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AB882A-90D7-FB4D-B996-1F0AF3284E8B}" type="slidenum">
              <a:rPr lang="en-US" smtClean="0"/>
              <a:t>‹#›</a:t>
            </a:fld>
            <a:endParaRPr lang="en-US"/>
          </a:p>
        </p:txBody>
      </p:sp>
    </p:spTree>
    <p:extLst>
      <p:ext uri="{BB962C8B-B14F-4D97-AF65-F5344CB8AC3E}">
        <p14:creationId xmlns:p14="http://schemas.microsoft.com/office/powerpoint/2010/main" val="3237353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84E2D5E-E304-F744-92B4-C2614AA64448}"/>
              </a:ext>
            </a:extLst>
          </p:cNvPr>
          <p:cNvSpPr txBox="1"/>
          <p:nvPr userDrawn="1"/>
        </p:nvSpPr>
        <p:spPr>
          <a:xfrm>
            <a:off x="4064295" y="418470"/>
            <a:ext cx="4072935" cy="261610"/>
          </a:xfrm>
          <a:prstGeom prst="rect">
            <a:avLst/>
          </a:prstGeom>
          <a:noFill/>
        </p:spPr>
        <p:txBody>
          <a:bodyPr wrap="square" rtlCol="0">
            <a:spAutoFit/>
          </a:bodyPr>
          <a:lstStyle/>
          <a:p>
            <a:pPr algn="ctr"/>
            <a:r>
              <a:rPr lang="en-US" sz="1100" spc="300">
                <a:solidFill>
                  <a:schemeClr val="bg1">
                    <a:lumMod val="95000"/>
                  </a:schemeClr>
                </a:solidFill>
                <a:latin typeface="Arial" panose="020B0604020202020204" pitchFamily="34" charset="0"/>
                <a:cs typeface="Arial" panose="020B0604020202020204" pitchFamily="34" charset="0"/>
              </a:rPr>
              <a:t>FLORIDA INTERNATIONAL UNIVERSITY</a:t>
            </a:r>
          </a:p>
        </p:txBody>
      </p:sp>
      <p:sp>
        <p:nvSpPr>
          <p:cNvPr id="8" name="Title Placeholder 1">
            <a:extLst>
              <a:ext uri="{FF2B5EF4-FFF2-40B4-BE49-F238E27FC236}">
                <a16:creationId xmlns:a16="http://schemas.microsoft.com/office/drawing/2014/main" id="{88DEB929-9798-7B44-8E54-60948088B046}"/>
              </a:ext>
            </a:extLst>
          </p:cNvPr>
          <p:cNvSpPr>
            <a:spLocks noGrp="1"/>
          </p:cNvSpPr>
          <p:nvPr>
            <p:ph type="title"/>
          </p:nvPr>
        </p:nvSpPr>
        <p:spPr>
          <a:xfrm>
            <a:off x="1603727" y="3721808"/>
            <a:ext cx="8984543" cy="1325563"/>
          </a:xfrm>
          <a:prstGeom prst="rect">
            <a:avLst/>
          </a:prstGeom>
        </p:spPr>
        <p:txBody>
          <a:bodyPr vert="horz" lIns="91440" tIns="45720" rIns="91440" bIns="45720" rtlCol="0" anchor="ctr">
            <a:normAutofit/>
          </a:bodyPr>
          <a:lstStyle>
            <a:lvl1pPr algn="ctr">
              <a:defRPr sz="3600"/>
            </a:lvl1pPr>
          </a:lstStyle>
          <a:p>
            <a:endParaRPr lang="en-US"/>
          </a:p>
        </p:txBody>
      </p:sp>
    </p:spTree>
    <p:extLst>
      <p:ext uri="{BB962C8B-B14F-4D97-AF65-F5344CB8AC3E}">
        <p14:creationId xmlns:p14="http://schemas.microsoft.com/office/powerpoint/2010/main" val="2483665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5">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6564F3C-4E9C-A84A-915B-1971194754CE}"/>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sign&#10;&#10;Description automatically generated">
            <a:extLst>
              <a:ext uri="{FF2B5EF4-FFF2-40B4-BE49-F238E27FC236}">
                <a16:creationId xmlns:a16="http://schemas.microsoft.com/office/drawing/2014/main" id="{D10DF140-61C7-C94E-9347-6DD282A33E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7654" y="6123851"/>
            <a:ext cx="1217550" cy="563880"/>
          </a:xfrm>
          <a:prstGeom prst="rect">
            <a:avLst/>
          </a:prstGeom>
        </p:spPr>
      </p:pic>
      <p:sp>
        <p:nvSpPr>
          <p:cNvPr id="4" name="Title 1">
            <a:extLst>
              <a:ext uri="{FF2B5EF4-FFF2-40B4-BE49-F238E27FC236}">
                <a16:creationId xmlns:a16="http://schemas.microsoft.com/office/drawing/2014/main" id="{27A209E8-E5E1-5D41-92D2-2615A78E2694}"/>
              </a:ext>
            </a:extLst>
          </p:cNvPr>
          <p:cNvSpPr>
            <a:spLocks noGrp="1"/>
          </p:cNvSpPr>
          <p:nvPr>
            <p:ph type="title"/>
          </p:nvPr>
        </p:nvSpPr>
        <p:spPr>
          <a:xfrm>
            <a:off x="726040" y="544528"/>
            <a:ext cx="3358280" cy="563880"/>
          </a:xfrm>
          <a:prstGeom prst="rect">
            <a:avLst/>
          </a:prstGeom>
        </p:spPr>
        <p:txBody>
          <a:bodyPr anchor="ctr">
            <a:noAutofit/>
          </a:bodyPr>
          <a:lstStyle>
            <a:lvl1pPr>
              <a:defRPr sz="2400">
                <a:solidFill>
                  <a:srgbClr val="CC0066"/>
                </a:solidFill>
              </a:defRPr>
            </a:lvl1pPr>
          </a:lstStyle>
          <a:p>
            <a:endParaRPr lang="en-US"/>
          </a:p>
        </p:txBody>
      </p:sp>
      <p:sp>
        <p:nvSpPr>
          <p:cNvPr id="5" name="Text Placeholder 3">
            <a:extLst>
              <a:ext uri="{FF2B5EF4-FFF2-40B4-BE49-F238E27FC236}">
                <a16:creationId xmlns:a16="http://schemas.microsoft.com/office/drawing/2014/main" id="{BB3200B7-23B0-6542-AF46-FF8EFBF9FBAF}"/>
              </a:ext>
            </a:extLst>
          </p:cNvPr>
          <p:cNvSpPr>
            <a:spLocks noGrp="1"/>
          </p:cNvSpPr>
          <p:nvPr>
            <p:ph type="body" sz="half" idx="10"/>
          </p:nvPr>
        </p:nvSpPr>
        <p:spPr>
          <a:xfrm>
            <a:off x="726042" y="1371538"/>
            <a:ext cx="2583215" cy="3444301"/>
          </a:xfrm>
        </p:spPr>
        <p:txBody>
          <a:bodyPr/>
          <a:lstStyle>
            <a:lvl1pPr marL="0" indent="0">
              <a:buNone/>
              <a:defRPr sz="16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a:p>
        </p:txBody>
      </p:sp>
      <p:sp>
        <p:nvSpPr>
          <p:cNvPr id="6" name="Picture Placeholder 3">
            <a:extLst>
              <a:ext uri="{FF2B5EF4-FFF2-40B4-BE49-F238E27FC236}">
                <a16:creationId xmlns:a16="http://schemas.microsoft.com/office/drawing/2014/main" id="{0CB99F92-7B2D-DA41-8932-E06E340EA02C}"/>
              </a:ext>
            </a:extLst>
          </p:cNvPr>
          <p:cNvSpPr>
            <a:spLocks noGrp="1"/>
          </p:cNvSpPr>
          <p:nvPr>
            <p:ph type="pic" sz="quarter" idx="11"/>
          </p:nvPr>
        </p:nvSpPr>
        <p:spPr>
          <a:xfrm flipH="1">
            <a:off x="3632199" y="743802"/>
            <a:ext cx="7976031" cy="5370396"/>
          </a:xfrm>
          <a:prstGeom prst="corner">
            <a:avLst>
              <a:gd name="adj1" fmla="val 57567"/>
              <a:gd name="adj2" fmla="val 95877"/>
            </a:avLst>
          </a:prstGeom>
          <a:blipFill dpi="0" rotWithShape="0">
            <a:blip r:embed="rId3" cstate="email">
              <a:extLst>
                <a:ext uri="{28A0092B-C50C-407E-A947-70E740481C1C}">
                  <a14:useLocalDpi xmlns:a14="http://schemas.microsoft.com/office/drawing/2010/main"/>
                </a:ext>
              </a:extLst>
            </a:blip>
            <a:srcRect/>
            <a:stretch>
              <a:fillRect/>
            </a:stretch>
          </a:blipFill>
        </p:spPr>
        <p:txBody>
          <a:bodyPr/>
          <a:lstStyle/>
          <a:p>
            <a:endParaRPr lang="en-US"/>
          </a:p>
        </p:txBody>
      </p:sp>
      <p:grpSp>
        <p:nvGrpSpPr>
          <p:cNvPr id="7" name="Group 6">
            <a:extLst>
              <a:ext uri="{FF2B5EF4-FFF2-40B4-BE49-F238E27FC236}">
                <a16:creationId xmlns:a16="http://schemas.microsoft.com/office/drawing/2014/main" id="{3BDDF83C-8AC7-A941-A027-BAAF20DCA295}"/>
              </a:ext>
            </a:extLst>
          </p:cNvPr>
          <p:cNvGrpSpPr/>
          <p:nvPr userDrawn="1"/>
        </p:nvGrpSpPr>
        <p:grpSpPr>
          <a:xfrm>
            <a:off x="3632200" y="637953"/>
            <a:ext cx="7976031" cy="2393648"/>
            <a:chOff x="3683000" y="638356"/>
            <a:chExt cx="7976031" cy="2393648"/>
          </a:xfrm>
        </p:grpSpPr>
        <p:sp>
          <p:nvSpPr>
            <p:cNvPr id="8" name="Rectangle 7">
              <a:extLst>
                <a:ext uri="{FF2B5EF4-FFF2-40B4-BE49-F238E27FC236}">
                  <a16:creationId xmlns:a16="http://schemas.microsoft.com/office/drawing/2014/main" id="{5DA12D9A-A693-B545-A8F5-2A9593D2A685}"/>
                </a:ext>
              </a:extLst>
            </p:cNvPr>
            <p:cNvSpPr/>
            <p:nvPr/>
          </p:nvSpPr>
          <p:spPr>
            <a:xfrm>
              <a:off x="6417481" y="638356"/>
              <a:ext cx="5241550" cy="110074"/>
            </a:xfrm>
            <a:prstGeom prst="rect">
              <a:avLst/>
            </a:prstGeom>
            <a:gradFill>
              <a:gsLst>
                <a:gs pos="0">
                  <a:srgbClr val="D92D8A"/>
                </a:gs>
                <a:gs pos="32000">
                  <a:srgbClr val="F8C9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8">
              <a:extLst>
                <a:ext uri="{FF2B5EF4-FFF2-40B4-BE49-F238E27FC236}">
                  <a16:creationId xmlns:a16="http://schemas.microsoft.com/office/drawing/2014/main" id="{A635189E-CF3C-9646-86FF-9D061A9687AC}"/>
                </a:ext>
              </a:extLst>
            </p:cNvPr>
            <p:cNvSpPr/>
            <p:nvPr/>
          </p:nvSpPr>
          <p:spPr>
            <a:xfrm rot="16200000">
              <a:off x="5327064" y="1829604"/>
              <a:ext cx="2292822" cy="111977"/>
            </a:xfrm>
            <a:prstGeom prst="rect">
              <a:avLst/>
            </a:prstGeom>
            <a:gradFill>
              <a:gsLst>
                <a:gs pos="97000">
                  <a:srgbClr val="D92D8A"/>
                </a:gs>
                <a:gs pos="7000">
                  <a:srgbClr val="D92D8A"/>
                </a:gs>
                <a:gs pos="55000">
                  <a:srgbClr val="F8C9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F1F58982-B41E-8340-83CF-555551EE8C45}"/>
                </a:ext>
              </a:extLst>
            </p:cNvPr>
            <p:cNvSpPr/>
            <p:nvPr/>
          </p:nvSpPr>
          <p:spPr>
            <a:xfrm flipH="1">
              <a:off x="3683000" y="2924436"/>
              <a:ext cx="2754068" cy="106058"/>
            </a:xfrm>
            <a:prstGeom prst="rect">
              <a:avLst/>
            </a:prstGeom>
            <a:gradFill>
              <a:gsLst>
                <a:gs pos="0">
                  <a:srgbClr val="D92D8A"/>
                </a:gs>
                <a:gs pos="32000">
                  <a:srgbClr val="F8C9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173736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rner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3A9093-3691-AA4C-A2F4-304998E299F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9F342235-2539-9C42-9FFC-2583D8FF2508}"/>
              </a:ext>
            </a:extLst>
          </p:cNvPr>
          <p:cNvGrpSpPr/>
          <p:nvPr userDrawn="1"/>
        </p:nvGrpSpPr>
        <p:grpSpPr>
          <a:xfrm flipH="1" flipV="1">
            <a:off x="10644674" y="5408676"/>
            <a:ext cx="735606" cy="746592"/>
            <a:chOff x="897887" y="745236"/>
            <a:chExt cx="735606" cy="746592"/>
          </a:xfrm>
        </p:grpSpPr>
        <p:sp>
          <p:nvSpPr>
            <p:cNvPr id="5" name="Rectangle 4">
              <a:extLst>
                <a:ext uri="{FF2B5EF4-FFF2-40B4-BE49-F238E27FC236}">
                  <a16:creationId xmlns:a16="http://schemas.microsoft.com/office/drawing/2014/main" id="{7B082B33-8809-4D4E-892A-871B1D090AB4}"/>
                </a:ext>
              </a:extLst>
            </p:cNvPr>
            <p:cNvSpPr/>
            <p:nvPr/>
          </p:nvSpPr>
          <p:spPr>
            <a:xfrm rot="16200000" flipH="1">
              <a:off x="1186442" y="456681"/>
              <a:ext cx="158496" cy="735606"/>
            </a:xfrm>
            <a:prstGeom prst="rect">
              <a:avLst/>
            </a:prstGeom>
            <a:gradFill>
              <a:gsLst>
                <a:gs pos="30000">
                  <a:srgbClr val="00FFFF"/>
                </a:gs>
                <a:gs pos="91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Rectangle 5">
              <a:extLst>
                <a:ext uri="{FF2B5EF4-FFF2-40B4-BE49-F238E27FC236}">
                  <a16:creationId xmlns:a16="http://schemas.microsoft.com/office/drawing/2014/main" id="{6D9A3A04-48C2-9046-99D8-29E0696CC719}"/>
                </a:ext>
              </a:extLst>
            </p:cNvPr>
            <p:cNvSpPr/>
            <p:nvPr/>
          </p:nvSpPr>
          <p:spPr>
            <a:xfrm flipH="1">
              <a:off x="897887" y="898707"/>
              <a:ext cx="158496" cy="593121"/>
            </a:xfrm>
            <a:prstGeom prst="rect">
              <a:avLst/>
            </a:prstGeom>
            <a:gradFill>
              <a:gsLst>
                <a:gs pos="28000">
                  <a:srgbClr val="00FFFF"/>
                </a:gs>
                <a:gs pos="86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7" name="Group 6">
            <a:extLst>
              <a:ext uri="{FF2B5EF4-FFF2-40B4-BE49-F238E27FC236}">
                <a16:creationId xmlns:a16="http://schemas.microsoft.com/office/drawing/2014/main" id="{7234CB5F-76F4-6745-89D4-C806CD69862C}"/>
              </a:ext>
            </a:extLst>
          </p:cNvPr>
          <p:cNvGrpSpPr/>
          <p:nvPr userDrawn="1"/>
        </p:nvGrpSpPr>
        <p:grpSpPr>
          <a:xfrm flipV="1">
            <a:off x="789474" y="5408676"/>
            <a:ext cx="735606" cy="746592"/>
            <a:chOff x="897887" y="745236"/>
            <a:chExt cx="735606" cy="746592"/>
          </a:xfrm>
        </p:grpSpPr>
        <p:sp>
          <p:nvSpPr>
            <p:cNvPr id="8" name="Rectangle 7">
              <a:extLst>
                <a:ext uri="{FF2B5EF4-FFF2-40B4-BE49-F238E27FC236}">
                  <a16:creationId xmlns:a16="http://schemas.microsoft.com/office/drawing/2014/main" id="{29A027F7-340B-AE49-A6E7-AF7808C4881B}"/>
                </a:ext>
              </a:extLst>
            </p:cNvPr>
            <p:cNvSpPr/>
            <p:nvPr/>
          </p:nvSpPr>
          <p:spPr>
            <a:xfrm rot="16200000" flipH="1">
              <a:off x="1186442" y="456681"/>
              <a:ext cx="158496" cy="735606"/>
            </a:xfrm>
            <a:prstGeom prst="rect">
              <a:avLst/>
            </a:prstGeom>
            <a:gradFill>
              <a:gsLst>
                <a:gs pos="30000">
                  <a:srgbClr val="00FFFF"/>
                </a:gs>
                <a:gs pos="91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8">
              <a:extLst>
                <a:ext uri="{FF2B5EF4-FFF2-40B4-BE49-F238E27FC236}">
                  <a16:creationId xmlns:a16="http://schemas.microsoft.com/office/drawing/2014/main" id="{3008E556-02A5-F644-8527-1071C399CF8F}"/>
                </a:ext>
              </a:extLst>
            </p:cNvPr>
            <p:cNvSpPr/>
            <p:nvPr/>
          </p:nvSpPr>
          <p:spPr>
            <a:xfrm flipH="1">
              <a:off x="897887" y="898707"/>
              <a:ext cx="158496" cy="593121"/>
            </a:xfrm>
            <a:prstGeom prst="rect">
              <a:avLst/>
            </a:prstGeom>
            <a:gradFill>
              <a:gsLst>
                <a:gs pos="28000">
                  <a:srgbClr val="00FFFF"/>
                </a:gs>
                <a:gs pos="86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0" name="Group 9">
            <a:extLst>
              <a:ext uri="{FF2B5EF4-FFF2-40B4-BE49-F238E27FC236}">
                <a16:creationId xmlns:a16="http://schemas.microsoft.com/office/drawing/2014/main" id="{9F0C6396-694E-7E4D-99B5-1FFF7CB06E00}"/>
              </a:ext>
            </a:extLst>
          </p:cNvPr>
          <p:cNvGrpSpPr/>
          <p:nvPr userDrawn="1"/>
        </p:nvGrpSpPr>
        <p:grpSpPr>
          <a:xfrm flipH="1">
            <a:off x="10644674" y="745236"/>
            <a:ext cx="735606" cy="746592"/>
            <a:chOff x="897887" y="745236"/>
            <a:chExt cx="735606" cy="746592"/>
          </a:xfrm>
        </p:grpSpPr>
        <p:sp>
          <p:nvSpPr>
            <p:cNvPr id="11" name="Rectangle 10">
              <a:extLst>
                <a:ext uri="{FF2B5EF4-FFF2-40B4-BE49-F238E27FC236}">
                  <a16:creationId xmlns:a16="http://schemas.microsoft.com/office/drawing/2014/main" id="{CED90838-A6BF-0F4F-9EEF-F4EF18A3585C}"/>
                </a:ext>
              </a:extLst>
            </p:cNvPr>
            <p:cNvSpPr/>
            <p:nvPr/>
          </p:nvSpPr>
          <p:spPr>
            <a:xfrm rot="16200000" flipH="1">
              <a:off x="1186442" y="456681"/>
              <a:ext cx="158496" cy="735606"/>
            </a:xfrm>
            <a:prstGeom prst="rect">
              <a:avLst/>
            </a:prstGeom>
            <a:gradFill>
              <a:gsLst>
                <a:gs pos="30000">
                  <a:srgbClr val="00FFFF"/>
                </a:gs>
                <a:gs pos="91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B3FA1B5D-1100-BA4E-880C-425F37DC1986}"/>
                </a:ext>
              </a:extLst>
            </p:cNvPr>
            <p:cNvSpPr/>
            <p:nvPr/>
          </p:nvSpPr>
          <p:spPr>
            <a:xfrm flipH="1">
              <a:off x="897887" y="898707"/>
              <a:ext cx="158496" cy="593121"/>
            </a:xfrm>
            <a:prstGeom prst="rect">
              <a:avLst/>
            </a:prstGeom>
            <a:gradFill>
              <a:gsLst>
                <a:gs pos="28000">
                  <a:srgbClr val="00FFFF"/>
                </a:gs>
                <a:gs pos="86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3" name="Content Placeholder 15">
            <a:extLst>
              <a:ext uri="{FF2B5EF4-FFF2-40B4-BE49-F238E27FC236}">
                <a16:creationId xmlns:a16="http://schemas.microsoft.com/office/drawing/2014/main" id="{A9768829-BB27-E04C-AC08-35C2DCF43426}"/>
              </a:ext>
            </a:extLst>
          </p:cNvPr>
          <p:cNvSpPr>
            <a:spLocks noGrp="1"/>
          </p:cNvSpPr>
          <p:nvPr>
            <p:ph sz="quarter" idx="10"/>
          </p:nvPr>
        </p:nvSpPr>
        <p:spPr>
          <a:xfrm>
            <a:off x="2418591" y="2310784"/>
            <a:ext cx="7510717" cy="3394452"/>
          </a:xfrm>
        </p:spPr>
        <p:txBody>
          <a:bodyPr>
            <a:normAutofit/>
          </a:bodyPr>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8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endParaRPr lang="en-US"/>
          </a:p>
        </p:txBody>
      </p:sp>
      <p:sp>
        <p:nvSpPr>
          <p:cNvPr id="14" name="Title Placeholder 1">
            <a:extLst>
              <a:ext uri="{FF2B5EF4-FFF2-40B4-BE49-F238E27FC236}">
                <a16:creationId xmlns:a16="http://schemas.microsoft.com/office/drawing/2014/main" id="{67577F2A-343B-0547-90B9-3107102671CE}"/>
              </a:ext>
            </a:extLst>
          </p:cNvPr>
          <p:cNvSpPr>
            <a:spLocks noGrp="1"/>
          </p:cNvSpPr>
          <p:nvPr>
            <p:ph type="title"/>
          </p:nvPr>
        </p:nvSpPr>
        <p:spPr>
          <a:xfrm>
            <a:off x="2418590" y="1198471"/>
            <a:ext cx="7510718" cy="845923"/>
          </a:xfrm>
          <a:prstGeom prst="rect">
            <a:avLst/>
          </a:prstGeom>
        </p:spPr>
        <p:txBody>
          <a:bodyPr vert="horz" lIns="91440" tIns="45720" rIns="91440" bIns="45720" rtlCol="0" anchor="ctr">
            <a:normAutofit/>
          </a:bodyPr>
          <a:lstStyle>
            <a:lvl1pPr>
              <a:defRPr sz="3600">
                <a:solidFill>
                  <a:schemeClr val="tx1">
                    <a:lumMod val="75000"/>
                    <a:lumOff val="25000"/>
                  </a:schemeClr>
                </a:solidFill>
              </a:defRPr>
            </a:lvl1pPr>
          </a:lstStyle>
          <a:p>
            <a:endParaRPr lang="en-US"/>
          </a:p>
        </p:txBody>
      </p:sp>
      <p:grpSp>
        <p:nvGrpSpPr>
          <p:cNvPr id="15" name="Group 14">
            <a:extLst>
              <a:ext uri="{FF2B5EF4-FFF2-40B4-BE49-F238E27FC236}">
                <a16:creationId xmlns:a16="http://schemas.microsoft.com/office/drawing/2014/main" id="{E6432753-6F7F-614E-852E-0E437C757C8A}"/>
              </a:ext>
            </a:extLst>
          </p:cNvPr>
          <p:cNvGrpSpPr/>
          <p:nvPr userDrawn="1"/>
        </p:nvGrpSpPr>
        <p:grpSpPr>
          <a:xfrm rot="16200000" flipH="1">
            <a:off x="786644" y="682484"/>
            <a:ext cx="731520" cy="747831"/>
            <a:chOff x="897887" y="745236"/>
            <a:chExt cx="731520" cy="747831"/>
          </a:xfrm>
        </p:grpSpPr>
        <p:sp>
          <p:nvSpPr>
            <p:cNvPr id="16" name="Rectangle 15">
              <a:extLst>
                <a:ext uri="{FF2B5EF4-FFF2-40B4-BE49-F238E27FC236}">
                  <a16:creationId xmlns:a16="http://schemas.microsoft.com/office/drawing/2014/main" id="{EC23CBF0-EBAD-5A48-BEB5-7F7ED127ED9A}"/>
                </a:ext>
              </a:extLst>
            </p:cNvPr>
            <p:cNvSpPr/>
            <p:nvPr/>
          </p:nvSpPr>
          <p:spPr>
            <a:xfrm rot="16200000" flipH="1">
              <a:off x="1184399" y="458724"/>
              <a:ext cx="158496" cy="731520"/>
            </a:xfrm>
            <a:prstGeom prst="rect">
              <a:avLst/>
            </a:prstGeom>
            <a:gradFill>
              <a:gsLst>
                <a:gs pos="30000">
                  <a:srgbClr val="00FFFF"/>
                </a:gs>
                <a:gs pos="91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ectangle 16">
              <a:extLst>
                <a:ext uri="{FF2B5EF4-FFF2-40B4-BE49-F238E27FC236}">
                  <a16:creationId xmlns:a16="http://schemas.microsoft.com/office/drawing/2014/main" id="{6754997F-8EB7-5140-9E75-4B286C8C6FED}"/>
                </a:ext>
              </a:extLst>
            </p:cNvPr>
            <p:cNvSpPr/>
            <p:nvPr/>
          </p:nvSpPr>
          <p:spPr>
            <a:xfrm flipH="1">
              <a:off x="897887" y="898707"/>
              <a:ext cx="158496" cy="594360"/>
            </a:xfrm>
            <a:prstGeom prst="rect">
              <a:avLst/>
            </a:prstGeom>
            <a:gradFill>
              <a:gsLst>
                <a:gs pos="28000">
                  <a:srgbClr val="00FFFF"/>
                </a:gs>
                <a:gs pos="86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8" name="TextBox 17">
            <a:extLst>
              <a:ext uri="{FF2B5EF4-FFF2-40B4-BE49-F238E27FC236}">
                <a16:creationId xmlns:a16="http://schemas.microsoft.com/office/drawing/2014/main" id="{FF2EB2B1-A9F3-9943-AABF-16618AFA9BE8}"/>
              </a:ext>
            </a:extLst>
          </p:cNvPr>
          <p:cNvSpPr txBox="1"/>
          <p:nvPr userDrawn="1"/>
        </p:nvSpPr>
        <p:spPr>
          <a:xfrm>
            <a:off x="3927573" y="6404446"/>
            <a:ext cx="4492751" cy="230832"/>
          </a:xfrm>
          <a:prstGeom prst="rect">
            <a:avLst/>
          </a:prstGeom>
          <a:noFill/>
        </p:spPr>
        <p:txBody>
          <a:bodyPr wrap="square" rtlCol="0">
            <a:spAutoFit/>
          </a:bodyPr>
          <a:lstStyle/>
          <a:p>
            <a:pPr algn="ctr"/>
            <a:r>
              <a:rPr lang="en-US" sz="900" kern="1200" spc="300">
                <a:solidFill>
                  <a:schemeClr val="bg2">
                    <a:lumMod val="75000"/>
                  </a:schemeClr>
                </a:solidFill>
                <a:latin typeface="Arial" panose="020B0604020202020204" pitchFamily="34" charset="0"/>
                <a:ea typeface="+mn-ea"/>
                <a:cs typeface="Arial" panose="020B0604020202020204" pitchFamily="34" charset="0"/>
              </a:rPr>
              <a:t>FLORIDA INTERNATIONAL UNIVERSITY</a:t>
            </a:r>
          </a:p>
        </p:txBody>
      </p:sp>
    </p:spTree>
    <p:extLst>
      <p:ext uri="{BB962C8B-B14F-4D97-AF65-F5344CB8AC3E}">
        <p14:creationId xmlns:p14="http://schemas.microsoft.com/office/powerpoint/2010/main" val="453642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enter Text Magenta Lines">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C5C2860B-6047-5A4C-A34C-2CE3559F5E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3" name="Title 1">
            <a:extLst>
              <a:ext uri="{FF2B5EF4-FFF2-40B4-BE49-F238E27FC236}">
                <a16:creationId xmlns:a16="http://schemas.microsoft.com/office/drawing/2014/main" id="{7F1827C6-B251-F84D-ADAF-23A63055EED5}"/>
              </a:ext>
            </a:extLst>
          </p:cNvPr>
          <p:cNvSpPr txBox="1">
            <a:spLocks/>
          </p:cNvSpPr>
          <p:nvPr userDrawn="1"/>
        </p:nvSpPr>
        <p:spPr>
          <a:xfrm>
            <a:off x="3244174" y="1626141"/>
            <a:ext cx="5791200" cy="9310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b="0" i="0" kern="1200">
                <a:solidFill>
                  <a:schemeClr val="bg1"/>
                </a:solidFill>
                <a:latin typeface="Arial" panose="020B0604020202020204" pitchFamily="34" charset="0"/>
                <a:ea typeface="+mj-ea"/>
                <a:cs typeface="Arial" panose="020B0604020202020204" pitchFamily="34" charset="0"/>
              </a:defRPr>
            </a:lvl1pPr>
          </a:lstStyle>
          <a:p>
            <a:pPr algn="ctr"/>
            <a:endParaRPr lang="en-US" sz="3600" spc="0">
              <a:solidFill>
                <a:schemeClr val="tx1">
                  <a:lumMod val="75000"/>
                  <a:lumOff val="25000"/>
                </a:schemeClr>
              </a:solidFill>
            </a:endParaRPr>
          </a:p>
        </p:txBody>
      </p:sp>
      <p:sp>
        <p:nvSpPr>
          <p:cNvPr id="5" name="Content Placeholder 15">
            <a:extLst>
              <a:ext uri="{FF2B5EF4-FFF2-40B4-BE49-F238E27FC236}">
                <a16:creationId xmlns:a16="http://schemas.microsoft.com/office/drawing/2014/main" id="{3FE4AA1A-321B-034B-A436-1489DB5063E7}"/>
              </a:ext>
            </a:extLst>
          </p:cNvPr>
          <p:cNvSpPr>
            <a:spLocks noGrp="1"/>
          </p:cNvSpPr>
          <p:nvPr>
            <p:ph sz="quarter" idx="10"/>
          </p:nvPr>
        </p:nvSpPr>
        <p:spPr>
          <a:xfrm>
            <a:off x="2229190" y="2737943"/>
            <a:ext cx="8147304" cy="2967038"/>
          </a:xfrm>
        </p:spPr>
        <p:txBody>
          <a:bodyPr>
            <a:normAutofit/>
          </a:bodyPr>
          <a:lstStyle>
            <a:lvl1pPr>
              <a:defRPr sz="1800">
                <a:solidFill>
                  <a:schemeClr val="tx1">
                    <a:lumMod val="75000"/>
                    <a:lumOff val="25000"/>
                  </a:schemeClr>
                </a:solidFill>
              </a:defRPr>
            </a:lvl1pPr>
            <a:lvl2pPr>
              <a:defRPr sz="1800">
                <a:solidFill>
                  <a:schemeClr val="tx1">
                    <a:lumMod val="75000"/>
                    <a:lumOff val="25000"/>
                  </a:schemeClr>
                </a:solidFill>
              </a:defRPr>
            </a:lvl2pPr>
            <a:lvl3pPr>
              <a:defRPr sz="18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8DD80675-BCCC-9D43-8C06-61A6E7547EE5}"/>
              </a:ext>
            </a:extLst>
          </p:cNvPr>
          <p:cNvSpPr>
            <a:spLocks noGrp="1"/>
          </p:cNvSpPr>
          <p:nvPr>
            <p:ph type="title"/>
          </p:nvPr>
        </p:nvSpPr>
        <p:spPr>
          <a:xfrm>
            <a:off x="3960364" y="1809715"/>
            <a:ext cx="4358819" cy="747456"/>
          </a:xfrm>
          <a:prstGeom prst="rect">
            <a:avLst/>
          </a:prstGeom>
        </p:spPr>
        <p:txBody>
          <a:bodyPr anchor="ctr">
            <a:noAutofit/>
          </a:bodyPr>
          <a:lstStyle>
            <a:lvl1pPr algn="ctr">
              <a:defRPr sz="3200">
                <a:solidFill>
                  <a:schemeClr val="accent3"/>
                </a:solidFill>
              </a:defRPr>
            </a:lvl1pPr>
          </a:lstStyle>
          <a:p>
            <a:endParaRPr lang="en-US"/>
          </a:p>
        </p:txBody>
      </p:sp>
    </p:spTree>
    <p:extLst>
      <p:ext uri="{BB962C8B-B14F-4D97-AF65-F5344CB8AC3E}">
        <p14:creationId xmlns:p14="http://schemas.microsoft.com/office/powerpoint/2010/main" val="561587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enter Text Cyan Lines">
    <p:spTree>
      <p:nvGrpSpPr>
        <p:cNvPr id="1" name=""/>
        <p:cNvGrpSpPr/>
        <p:nvPr/>
      </p:nvGrpSpPr>
      <p:grpSpPr>
        <a:xfrm>
          <a:off x="0" y="0"/>
          <a:ext cx="0" cy="0"/>
          <a:chOff x="0" y="0"/>
          <a:chExt cx="0" cy="0"/>
        </a:xfrm>
      </p:grpSpPr>
      <p:pic>
        <p:nvPicPr>
          <p:cNvPr id="6" name="Picture 5" descr="A picture containing screenshot&#10;&#10;Description automatically generated">
            <a:extLst>
              <a:ext uri="{FF2B5EF4-FFF2-40B4-BE49-F238E27FC236}">
                <a16:creationId xmlns:a16="http://schemas.microsoft.com/office/drawing/2014/main" id="{AD24B231-6806-6549-A9EB-CC858BE52B4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4" name="Content Placeholder 15">
            <a:extLst>
              <a:ext uri="{FF2B5EF4-FFF2-40B4-BE49-F238E27FC236}">
                <a16:creationId xmlns:a16="http://schemas.microsoft.com/office/drawing/2014/main" id="{853AFDF2-6FAF-3C45-BA79-69FE0FE7C59D}"/>
              </a:ext>
            </a:extLst>
          </p:cNvPr>
          <p:cNvSpPr>
            <a:spLocks noGrp="1"/>
          </p:cNvSpPr>
          <p:nvPr>
            <p:ph sz="quarter" idx="10"/>
          </p:nvPr>
        </p:nvSpPr>
        <p:spPr>
          <a:xfrm>
            <a:off x="2229190" y="2737943"/>
            <a:ext cx="8147304" cy="2967038"/>
          </a:xfrm>
        </p:spPr>
        <p:txBody>
          <a:bodyPr>
            <a:normAutofit/>
          </a:bodyPr>
          <a:lstStyle>
            <a:lvl1pPr>
              <a:defRPr sz="1800">
                <a:solidFill>
                  <a:schemeClr val="tx1">
                    <a:lumMod val="75000"/>
                    <a:lumOff val="25000"/>
                  </a:schemeClr>
                </a:solidFill>
              </a:defRPr>
            </a:lvl1pPr>
            <a:lvl2pPr>
              <a:defRPr sz="1800">
                <a:solidFill>
                  <a:schemeClr val="tx1">
                    <a:lumMod val="75000"/>
                    <a:lumOff val="25000"/>
                  </a:schemeClr>
                </a:solidFill>
              </a:defRPr>
            </a:lvl2pPr>
            <a:lvl3pPr>
              <a:defRPr sz="18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FE51A568-E78E-1345-A344-90658C4D4DA6}"/>
              </a:ext>
            </a:extLst>
          </p:cNvPr>
          <p:cNvSpPr>
            <a:spLocks noGrp="1"/>
          </p:cNvSpPr>
          <p:nvPr>
            <p:ph type="title"/>
          </p:nvPr>
        </p:nvSpPr>
        <p:spPr>
          <a:xfrm>
            <a:off x="3960364" y="1809715"/>
            <a:ext cx="4358819" cy="747456"/>
          </a:xfrm>
          <a:prstGeom prst="rect">
            <a:avLst/>
          </a:prstGeom>
        </p:spPr>
        <p:txBody>
          <a:bodyPr anchor="ctr">
            <a:noAutofit/>
          </a:bodyPr>
          <a:lstStyle>
            <a:lvl1pPr algn="ctr">
              <a:defRPr sz="32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1736285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pic>
        <p:nvPicPr>
          <p:cNvPr id="6" name="Picture 5" descr="A close up of a sign&#10;&#10;Description automatically generated">
            <a:extLst>
              <a:ext uri="{FF2B5EF4-FFF2-40B4-BE49-F238E27FC236}">
                <a16:creationId xmlns:a16="http://schemas.microsoft.com/office/drawing/2014/main" id="{6D844F3F-144D-EC46-9448-847C2C242B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7443" cy="6858000"/>
          </a:xfrm>
          <a:prstGeom prst="rect">
            <a:avLst/>
          </a:prstGeom>
        </p:spPr>
      </p:pic>
      <p:sp>
        <p:nvSpPr>
          <p:cNvPr id="4" name="Content Placeholder 15">
            <a:extLst>
              <a:ext uri="{FF2B5EF4-FFF2-40B4-BE49-F238E27FC236}">
                <a16:creationId xmlns:a16="http://schemas.microsoft.com/office/drawing/2014/main" id="{1D0C1A8D-A891-934D-BEDF-BCAF239DB67C}"/>
              </a:ext>
            </a:extLst>
          </p:cNvPr>
          <p:cNvSpPr>
            <a:spLocks noGrp="1"/>
          </p:cNvSpPr>
          <p:nvPr>
            <p:ph sz="quarter" idx="10"/>
          </p:nvPr>
        </p:nvSpPr>
        <p:spPr>
          <a:xfrm>
            <a:off x="2229190" y="2737943"/>
            <a:ext cx="8147304" cy="2967038"/>
          </a:xfrm>
        </p:spPr>
        <p:txBody>
          <a:bodyP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6161F8EC-ACD0-3544-9489-9E14A2C45F49}"/>
              </a:ext>
            </a:extLst>
          </p:cNvPr>
          <p:cNvSpPr>
            <a:spLocks noGrp="1"/>
          </p:cNvSpPr>
          <p:nvPr>
            <p:ph type="title"/>
          </p:nvPr>
        </p:nvSpPr>
        <p:spPr>
          <a:xfrm>
            <a:off x="3960364" y="1809715"/>
            <a:ext cx="4358819" cy="747456"/>
          </a:xfrm>
          <a:prstGeom prst="rect">
            <a:avLst/>
          </a:prstGeom>
        </p:spPr>
        <p:txBody>
          <a:bodyPr anchor="ctr">
            <a:noAutofit/>
          </a:bodyPr>
          <a:lstStyle>
            <a:lvl1pPr algn="ctr">
              <a:defRPr sz="3200">
                <a:solidFill>
                  <a:schemeClr val="bg1"/>
                </a:solidFill>
              </a:defRPr>
            </a:lvl1pPr>
          </a:lstStyle>
          <a:p>
            <a:endParaRPr lang="en-US"/>
          </a:p>
        </p:txBody>
      </p:sp>
    </p:spTree>
    <p:extLst>
      <p:ext uri="{BB962C8B-B14F-4D97-AF65-F5344CB8AC3E}">
        <p14:creationId xmlns:p14="http://schemas.microsoft.com/office/powerpoint/2010/main" val="3400310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pic>
        <p:nvPicPr>
          <p:cNvPr id="3" name="Picture 2" descr="A picture containing holding, yellow, colorful, sign&#10;&#10;Description automatically generated">
            <a:extLst>
              <a:ext uri="{FF2B5EF4-FFF2-40B4-BE49-F238E27FC236}">
                <a16:creationId xmlns:a16="http://schemas.microsoft.com/office/drawing/2014/main" id="{74C3F4AC-284C-8648-B74F-734AD0C970A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Content Placeholder 15">
            <a:extLst>
              <a:ext uri="{FF2B5EF4-FFF2-40B4-BE49-F238E27FC236}">
                <a16:creationId xmlns:a16="http://schemas.microsoft.com/office/drawing/2014/main" id="{DCC8F7BA-1E34-D442-AEF7-6604F2F72632}"/>
              </a:ext>
            </a:extLst>
          </p:cNvPr>
          <p:cNvSpPr>
            <a:spLocks noGrp="1"/>
          </p:cNvSpPr>
          <p:nvPr>
            <p:ph sz="quarter" idx="10"/>
          </p:nvPr>
        </p:nvSpPr>
        <p:spPr>
          <a:xfrm>
            <a:off x="2229190" y="2737943"/>
            <a:ext cx="8147304" cy="2967038"/>
          </a:xfrm>
        </p:spPr>
        <p:txBody>
          <a:bodyP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B5571367-FB83-B648-89F4-308268D2E101}"/>
              </a:ext>
            </a:extLst>
          </p:cNvPr>
          <p:cNvSpPr>
            <a:spLocks noGrp="1"/>
          </p:cNvSpPr>
          <p:nvPr>
            <p:ph type="title"/>
          </p:nvPr>
        </p:nvSpPr>
        <p:spPr>
          <a:xfrm>
            <a:off x="3960364" y="1809715"/>
            <a:ext cx="4358819" cy="747456"/>
          </a:xfrm>
          <a:prstGeom prst="rect">
            <a:avLst/>
          </a:prstGeom>
        </p:spPr>
        <p:txBody>
          <a:bodyPr anchor="ctr">
            <a:noAutofit/>
          </a:bodyPr>
          <a:lstStyle>
            <a:lvl1pPr algn="ctr">
              <a:defRPr sz="3200">
                <a:solidFill>
                  <a:schemeClr val="bg1"/>
                </a:solidFill>
              </a:defRPr>
            </a:lvl1pPr>
          </a:lstStyle>
          <a:p>
            <a:endParaRPr lang="en-US"/>
          </a:p>
        </p:txBody>
      </p:sp>
    </p:spTree>
    <p:extLst>
      <p:ext uri="{BB962C8B-B14F-4D97-AF65-F5344CB8AC3E}">
        <p14:creationId xmlns:p14="http://schemas.microsoft.com/office/powerpoint/2010/main" val="4273636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Bar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C2FC0D-00C8-2B44-BFC5-85A3072DBAC9}"/>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51B882C-C539-A944-97F2-FC0CDA5F0C74}"/>
              </a:ext>
            </a:extLst>
          </p:cNvPr>
          <p:cNvGrpSpPr/>
          <p:nvPr userDrawn="1"/>
        </p:nvGrpSpPr>
        <p:grpSpPr>
          <a:xfrm flipV="1">
            <a:off x="11185080" y="298640"/>
            <a:ext cx="735606" cy="746592"/>
            <a:chOff x="10666920" y="5421408"/>
            <a:chExt cx="735606" cy="746592"/>
          </a:xfrm>
        </p:grpSpPr>
        <p:sp>
          <p:nvSpPr>
            <p:cNvPr id="28" name="Rectangle 27">
              <a:extLst>
                <a:ext uri="{FF2B5EF4-FFF2-40B4-BE49-F238E27FC236}">
                  <a16:creationId xmlns:a16="http://schemas.microsoft.com/office/drawing/2014/main" id="{16B3CB66-C4EA-1D4A-AB31-F3B036627C35}"/>
                </a:ext>
              </a:extLst>
            </p:cNvPr>
            <p:cNvSpPr/>
            <p:nvPr/>
          </p:nvSpPr>
          <p:spPr>
            <a:xfrm rot="16200000" flipV="1">
              <a:off x="10955475" y="5720949"/>
              <a:ext cx="158496" cy="735606"/>
            </a:xfrm>
            <a:prstGeom prst="rect">
              <a:avLst/>
            </a:prstGeom>
            <a:gradFill>
              <a:gsLst>
                <a:gs pos="30000">
                  <a:srgbClr val="00FFFF"/>
                </a:gs>
                <a:gs pos="91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Rectangle 28">
              <a:extLst>
                <a:ext uri="{FF2B5EF4-FFF2-40B4-BE49-F238E27FC236}">
                  <a16:creationId xmlns:a16="http://schemas.microsoft.com/office/drawing/2014/main" id="{2A919F03-190B-A144-89EE-F2C24C54E8DF}"/>
                </a:ext>
              </a:extLst>
            </p:cNvPr>
            <p:cNvSpPr/>
            <p:nvPr/>
          </p:nvSpPr>
          <p:spPr>
            <a:xfrm flipV="1">
              <a:off x="11244030" y="5421408"/>
              <a:ext cx="158496" cy="593121"/>
            </a:xfrm>
            <a:prstGeom prst="rect">
              <a:avLst/>
            </a:prstGeom>
            <a:gradFill>
              <a:gsLst>
                <a:gs pos="29000">
                  <a:srgbClr val="00FFFF"/>
                </a:gs>
                <a:gs pos="86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30" name="Content Placeholder 15">
            <a:extLst>
              <a:ext uri="{FF2B5EF4-FFF2-40B4-BE49-F238E27FC236}">
                <a16:creationId xmlns:a16="http://schemas.microsoft.com/office/drawing/2014/main" id="{B1D91A48-7ACA-AC4C-961A-3A2B06F35F69}"/>
              </a:ext>
            </a:extLst>
          </p:cNvPr>
          <p:cNvSpPr>
            <a:spLocks noGrp="1"/>
          </p:cNvSpPr>
          <p:nvPr>
            <p:ph sz="quarter" idx="10"/>
          </p:nvPr>
        </p:nvSpPr>
        <p:spPr>
          <a:xfrm>
            <a:off x="3282203" y="1788668"/>
            <a:ext cx="7902877" cy="4249484"/>
          </a:xfrm>
        </p:spPr>
        <p:txBody>
          <a:bodyPr>
            <a:normAutofit/>
          </a:bodyPr>
          <a:lstStyle>
            <a:lvl1pPr>
              <a:defRPr sz="1800">
                <a:solidFill>
                  <a:schemeClr val="tx1">
                    <a:lumMod val="75000"/>
                    <a:lumOff val="25000"/>
                  </a:schemeClr>
                </a:solidFill>
              </a:defRPr>
            </a:lvl1pPr>
            <a:lvl2pPr>
              <a:defRPr sz="1800">
                <a:solidFill>
                  <a:schemeClr val="tx1">
                    <a:lumMod val="75000"/>
                    <a:lumOff val="25000"/>
                  </a:schemeClr>
                </a:solidFill>
              </a:defRPr>
            </a:lvl2pPr>
            <a:lvl3pPr>
              <a:defRPr sz="18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itle 18">
            <a:extLst>
              <a:ext uri="{FF2B5EF4-FFF2-40B4-BE49-F238E27FC236}">
                <a16:creationId xmlns:a16="http://schemas.microsoft.com/office/drawing/2014/main" id="{C716CB0E-F1FF-504E-9653-C73C2D7C4396}"/>
              </a:ext>
            </a:extLst>
          </p:cNvPr>
          <p:cNvSpPr txBox="1">
            <a:spLocks/>
          </p:cNvSpPr>
          <p:nvPr userDrawn="1"/>
        </p:nvSpPr>
        <p:spPr>
          <a:xfrm>
            <a:off x="3282203" y="894071"/>
            <a:ext cx="6105637" cy="7216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0" i="0" kern="1200" spc="300">
                <a:solidFill>
                  <a:srgbClr val="D92D8A"/>
                </a:solidFill>
                <a:latin typeface="Arial" panose="020B0604020202020204" pitchFamily="34" charset="0"/>
                <a:ea typeface="+mj-ea"/>
                <a:cs typeface="Arial" panose="020B0604020202020204" pitchFamily="34" charset="0"/>
              </a:defRPr>
            </a:lvl1pPr>
          </a:lstStyle>
          <a:p>
            <a:endParaRPr lang="en-US" sz="3200" spc="0"/>
          </a:p>
        </p:txBody>
      </p:sp>
      <p:sp>
        <p:nvSpPr>
          <p:cNvPr id="32" name="Title 1">
            <a:extLst>
              <a:ext uri="{FF2B5EF4-FFF2-40B4-BE49-F238E27FC236}">
                <a16:creationId xmlns:a16="http://schemas.microsoft.com/office/drawing/2014/main" id="{1AFD9C3E-7E7C-AB48-8364-4BE099796C05}"/>
              </a:ext>
            </a:extLst>
          </p:cNvPr>
          <p:cNvSpPr>
            <a:spLocks noGrp="1"/>
          </p:cNvSpPr>
          <p:nvPr>
            <p:ph type="title"/>
          </p:nvPr>
        </p:nvSpPr>
        <p:spPr>
          <a:xfrm>
            <a:off x="3282203" y="819848"/>
            <a:ext cx="7902877" cy="747456"/>
          </a:xfrm>
          <a:prstGeom prst="rect">
            <a:avLst/>
          </a:prstGeom>
        </p:spPr>
        <p:txBody>
          <a:bodyPr anchor="ctr">
            <a:noAutofit/>
          </a:bodyPr>
          <a:lstStyle>
            <a:lvl1pPr algn="l">
              <a:defRPr sz="3200">
                <a:solidFill>
                  <a:schemeClr val="accent3"/>
                </a:solidFill>
              </a:defRPr>
            </a:lvl1pPr>
          </a:lstStyle>
          <a:p>
            <a:endParaRPr lang="en-US"/>
          </a:p>
        </p:txBody>
      </p:sp>
      <p:pic>
        <p:nvPicPr>
          <p:cNvPr id="4" name="Picture 3" descr="A blue sky&#10;&#10;Description automatically generated">
            <a:extLst>
              <a:ext uri="{FF2B5EF4-FFF2-40B4-BE49-F238E27FC236}">
                <a16:creationId xmlns:a16="http://schemas.microsoft.com/office/drawing/2014/main" id="{F52B9004-D179-1A4A-80CE-4571C434E5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2465798" cy="6857999"/>
          </a:xfrm>
          <a:prstGeom prst="rect">
            <a:avLst/>
          </a:prstGeom>
        </p:spPr>
      </p:pic>
      <p:pic>
        <p:nvPicPr>
          <p:cNvPr id="26" name="Picture 25" descr="A close up of a sign&#10;&#10;Description automatically generated">
            <a:extLst>
              <a:ext uri="{FF2B5EF4-FFF2-40B4-BE49-F238E27FC236}">
                <a16:creationId xmlns:a16="http://schemas.microsoft.com/office/drawing/2014/main" id="{E42E6738-1097-D848-A34E-74053B1D652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5290" y="5713629"/>
            <a:ext cx="1217550" cy="563880"/>
          </a:xfrm>
          <a:prstGeom prst="rect">
            <a:avLst/>
          </a:prstGeom>
        </p:spPr>
      </p:pic>
    </p:spTree>
    <p:extLst>
      <p:ext uri="{BB962C8B-B14F-4D97-AF65-F5344CB8AC3E}">
        <p14:creationId xmlns:p14="http://schemas.microsoft.com/office/powerpoint/2010/main" val="2057369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Bar Slid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C2FC0D-00C8-2B44-BFC5-85A3072DBAC9}"/>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15">
            <a:extLst>
              <a:ext uri="{FF2B5EF4-FFF2-40B4-BE49-F238E27FC236}">
                <a16:creationId xmlns:a16="http://schemas.microsoft.com/office/drawing/2014/main" id="{B1D91A48-7ACA-AC4C-961A-3A2B06F35F69}"/>
              </a:ext>
            </a:extLst>
          </p:cNvPr>
          <p:cNvSpPr>
            <a:spLocks noGrp="1"/>
          </p:cNvSpPr>
          <p:nvPr>
            <p:ph sz="quarter" idx="10"/>
          </p:nvPr>
        </p:nvSpPr>
        <p:spPr>
          <a:xfrm>
            <a:off x="3282203" y="1788667"/>
            <a:ext cx="7929604" cy="4175261"/>
          </a:xfrm>
        </p:spPr>
        <p:txBody>
          <a:bodyPr>
            <a:normAutofit/>
          </a:bodyPr>
          <a:lstStyle>
            <a:lvl1pPr>
              <a:defRPr sz="1800">
                <a:solidFill>
                  <a:schemeClr val="tx1">
                    <a:lumMod val="75000"/>
                    <a:lumOff val="25000"/>
                  </a:schemeClr>
                </a:solidFill>
              </a:defRPr>
            </a:lvl1pPr>
            <a:lvl2pPr>
              <a:defRPr sz="1800">
                <a:solidFill>
                  <a:schemeClr val="tx1">
                    <a:lumMod val="75000"/>
                    <a:lumOff val="25000"/>
                  </a:schemeClr>
                </a:solidFill>
              </a:defRPr>
            </a:lvl2pPr>
            <a:lvl3pPr>
              <a:defRPr sz="18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A200CCED-6E70-9C4C-8D34-9653C97BC9AD}"/>
              </a:ext>
            </a:extLst>
          </p:cNvPr>
          <p:cNvSpPr>
            <a:spLocks noGrp="1"/>
          </p:cNvSpPr>
          <p:nvPr>
            <p:ph type="title"/>
          </p:nvPr>
        </p:nvSpPr>
        <p:spPr>
          <a:xfrm>
            <a:off x="3282203" y="819848"/>
            <a:ext cx="7929604" cy="747456"/>
          </a:xfrm>
          <a:prstGeom prst="rect">
            <a:avLst/>
          </a:prstGeom>
        </p:spPr>
        <p:txBody>
          <a:bodyPr anchor="ctr">
            <a:noAutofit/>
          </a:bodyPr>
          <a:lstStyle>
            <a:lvl1pPr algn="l">
              <a:defRPr sz="3200">
                <a:solidFill>
                  <a:schemeClr val="accent3"/>
                </a:solidFill>
              </a:defRPr>
            </a:lvl1pPr>
          </a:lstStyle>
          <a:p>
            <a:endParaRPr lang="en-US"/>
          </a:p>
        </p:txBody>
      </p:sp>
      <p:pic>
        <p:nvPicPr>
          <p:cNvPr id="19" name="Picture 18" descr="A blue sky&#10;&#10;Description automatically generated">
            <a:extLst>
              <a:ext uri="{FF2B5EF4-FFF2-40B4-BE49-F238E27FC236}">
                <a16:creationId xmlns:a16="http://schemas.microsoft.com/office/drawing/2014/main" id="{6B427909-11C3-2B4F-99E1-06647A8293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2465798" cy="6858000"/>
          </a:xfrm>
          <a:prstGeom prst="rect">
            <a:avLst/>
          </a:prstGeom>
        </p:spPr>
      </p:pic>
      <p:pic>
        <p:nvPicPr>
          <p:cNvPr id="26" name="Picture 25" descr="A close up of a sign&#10;&#10;Description automatically generated">
            <a:extLst>
              <a:ext uri="{FF2B5EF4-FFF2-40B4-BE49-F238E27FC236}">
                <a16:creationId xmlns:a16="http://schemas.microsoft.com/office/drawing/2014/main" id="{E42E6738-1097-D848-A34E-74053B1D652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5290" y="5713629"/>
            <a:ext cx="1217550" cy="563880"/>
          </a:xfrm>
          <a:prstGeom prst="rect">
            <a:avLst/>
          </a:prstGeom>
        </p:spPr>
      </p:pic>
      <p:grpSp>
        <p:nvGrpSpPr>
          <p:cNvPr id="11" name="Group 10">
            <a:extLst>
              <a:ext uri="{FF2B5EF4-FFF2-40B4-BE49-F238E27FC236}">
                <a16:creationId xmlns:a16="http://schemas.microsoft.com/office/drawing/2014/main" id="{6C4F623B-6644-7B41-A514-8B0D97CB3BB5}"/>
              </a:ext>
            </a:extLst>
          </p:cNvPr>
          <p:cNvGrpSpPr/>
          <p:nvPr userDrawn="1"/>
        </p:nvGrpSpPr>
        <p:grpSpPr>
          <a:xfrm>
            <a:off x="2393879" y="0"/>
            <a:ext cx="9798121" cy="6889337"/>
            <a:chOff x="2421466" y="-1"/>
            <a:chExt cx="9810796" cy="6874007"/>
          </a:xfrm>
        </p:grpSpPr>
        <p:sp>
          <p:nvSpPr>
            <p:cNvPr id="12" name="Rectangle 11">
              <a:extLst>
                <a:ext uri="{FF2B5EF4-FFF2-40B4-BE49-F238E27FC236}">
                  <a16:creationId xmlns:a16="http://schemas.microsoft.com/office/drawing/2014/main" id="{E7E3BA29-D548-E14A-925A-6DDE5A185378}"/>
                </a:ext>
              </a:extLst>
            </p:cNvPr>
            <p:cNvSpPr/>
            <p:nvPr/>
          </p:nvSpPr>
          <p:spPr>
            <a:xfrm rot="16200000" flipH="1">
              <a:off x="-852862" y="3408870"/>
              <a:ext cx="6723461" cy="174801"/>
            </a:xfrm>
            <a:prstGeom prst="rect">
              <a:avLst/>
            </a:prstGeom>
            <a:gradFill>
              <a:gsLst>
                <a:gs pos="98000">
                  <a:srgbClr val="D92D8A"/>
                </a:gs>
                <a:gs pos="0">
                  <a:srgbClr val="D92D8A"/>
                </a:gs>
                <a:gs pos="32000">
                  <a:srgbClr val="F8C9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166DB505-A3CE-D74D-92E0-CB719251EDDA}"/>
                </a:ext>
              </a:extLst>
            </p:cNvPr>
            <p:cNvSpPr/>
            <p:nvPr/>
          </p:nvSpPr>
          <p:spPr>
            <a:xfrm flipH="1">
              <a:off x="2421466" y="-1"/>
              <a:ext cx="9770533" cy="134540"/>
            </a:xfrm>
            <a:prstGeom prst="rect">
              <a:avLst/>
            </a:prstGeom>
            <a:gradFill>
              <a:gsLst>
                <a:gs pos="96000">
                  <a:srgbClr val="D92D8A"/>
                </a:gs>
                <a:gs pos="55000">
                  <a:srgbClr val="F8C9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13">
              <a:extLst>
                <a:ext uri="{FF2B5EF4-FFF2-40B4-BE49-F238E27FC236}">
                  <a16:creationId xmlns:a16="http://schemas.microsoft.com/office/drawing/2014/main" id="{EB5620D0-8507-8C49-B78D-FCF723E33FB3}"/>
                </a:ext>
              </a:extLst>
            </p:cNvPr>
            <p:cNvSpPr/>
            <p:nvPr/>
          </p:nvSpPr>
          <p:spPr>
            <a:xfrm flipH="1">
              <a:off x="2421467" y="6739466"/>
              <a:ext cx="5266266" cy="134540"/>
            </a:xfrm>
            <a:prstGeom prst="rect">
              <a:avLst/>
            </a:prstGeom>
            <a:gradFill>
              <a:gsLst>
                <a:gs pos="96000">
                  <a:srgbClr val="D92D8A"/>
                </a:gs>
                <a:gs pos="55000">
                  <a:srgbClr val="F8C9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14">
              <a:extLst>
                <a:ext uri="{FF2B5EF4-FFF2-40B4-BE49-F238E27FC236}">
                  <a16:creationId xmlns:a16="http://schemas.microsoft.com/office/drawing/2014/main" id="{40D88CDB-1D99-0741-8F0C-6B653BC890C1}"/>
                </a:ext>
              </a:extLst>
            </p:cNvPr>
            <p:cNvSpPr/>
            <p:nvPr/>
          </p:nvSpPr>
          <p:spPr>
            <a:xfrm rot="16200000" flipH="1">
              <a:off x="11018794" y="1038665"/>
              <a:ext cx="2252134" cy="174802"/>
            </a:xfrm>
            <a:prstGeom prst="rect">
              <a:avLst/>
            </a:prstGeom>
            <a:gradFill>
              <a:gsLst>
                <a:gs pos="96000">
                  <a:srgbClr val="D92D8A"/>
                </a:gs>
                <a:gs pos="55000">
                  <a:srgbClr val="F8C9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3078485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ixed Background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C2FC0D-00C8-2B44-BFC5-85A3072DBAC9}"/>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A close up of a sign&#10;&#10;Description automatically generated">
            <a:extLst>
              <a:ext uri="{FF2B5EF4-FFF2-40B4-BE49-F238E27FC236}">
                <a16:creationId xmlns:a16="http://schemas.microsoft.com/office/drawing/2014/main" id="{E42E6738-1097-D848-A34E-74053B1D65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5290" y="5713629"/>
            <a:ext cx="1217550" cy="563880"/>
          </a:xfrm>
          <a:prstGeom prst="rect">
            <a:avLst/>
          </a:prstGeom>
        </p:spPr>
      </p:pic>
      <p:sp>
        <p:nvSpPr>
          <p:cNvPr id="30" name="Content Placeholder 15">
            <a:extLst>
              <a:ext uri="{FF2B5EF4-FFF2-40B4-BE49-F238E27FC236}">
                <a16:creationId xmlns:a16="http://schemas.microsoft.com/office/drawing/2014/main" id="{B1D91A48-7ACA-AC4C-961A-3A2B06F35F69}"/>
              </a:ext>
            </a:extLst>
          </p:cNvPr>
          <p:cNvSpPr>
            <a:spLocks noGrp="1"/>
          </p:cNvSpPr>
          <p:nvPr>
            <p:ph sz="quarter" idx="10"/>
          </p:nvPr>
        </p:nvSpPr>
        <p:spPr>
          <a:xfrm>
            <a:off x="545290" y="1852474"/>
            <a:ext cx="3802775" cy="3280664"/>
          </a:xfrm>
        </p:spPr>
        <p:txBody>
          <a:bodyPr>
            <a:normAutofit/>
          </a:bodyPr>
          <a:lstStyle>
            <a:lvl1pPr>
              <a:defRPr sz="1800">
                <a:solidFill>
                  <a:schemeClr val="tx1">
                    <a:lumMod val="75000"/>
                    <a:lumOff val="25000"/>
                  </a:schemeClr>
                </a:solidFill>
              </a:defRPr>
            </a:lvl1pPr>
            <a:lvl2pPr>
              <a:defRPr sz="1800">
                <a:solidFill>
                  <a:schemeClr val="tx1">
                    <a:lumMod val="75000"/>
                    <a:lumOff val="25000"/>
                  </a:schemeClr>
                </a:solidFill>
              </a:defRPr>
            </a:lvl2pPr>
            <a:lvl3pPr>
              <a:defRPr sz="18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Title 1">
            <a:extLst>
              <a:ext uri="{FF2B5EF4-FFF2-40B4-BE49-F238E27FC236}">
                <a16:creationId xmlns:a16="http://schemas.microsoft.com/office/drawing/2014/main" id="{B112813B-6A84-0946-A634-0826DA95D627}"/>
              </a:ext>
            </a:extLst>
          </p:cNvPr>
          <p:cNvSpPr>
            <a:spLocks noGrp="1"/>
          </p:cNvSpPr>
          <p:nvPr>
            <p:ph type="title"/>
          </p:nvPr>
        </p:nvSpPr>
        <p:spPr>
          <a:xfrm>
            <a:off x="545290" y="1039190"/>
            <a:ext cx="3802775" cy="563880"/>
          </a:xfrm>
          <a:prstGeom prst="rect">
            <a:avLst/>
          </a:prstGeom>
        </p:spPr>
        <p:txBody>
          <a:bodyPr anchor="ctr">
            <a:noAutofit/>
          </a:bodyPr>
          <a:lstStyle>
            <a:lvl1pPr algn="ctr">
              <a:defRPr sz="2800">
                <a:solidFill>
                  <a:schemeClr val="accent3"/>
                </a:solidFill>
              </a:defRPr>
            </a:lvl1pPr>
          </a:lstStyle>
          <a:p>
            <a:endParaRPr lang="en-US"/>
          </a:p>
        </p:txBody>
      </p:sp>
      <p:pic>
        <p:nvPicPr>
          <p:cNvPr id="31" name="Picture 30" descr="A blue sky&#10;&#10;Description automatically generated">
            <a:extLst>
              <a:ext uri="{FF2B5EF4-FFF2-40B4-BE49-F238E27FC236}">
                <a16:creationId xmlns:a16="http://schemas.microsoft.com/office/drawing/2014/main" id="{7F8F79F9-053E-AC4E-A228-8BCFC40902F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77568" y="0"/>
            <a:ext cx="7214432" cy="6858000"/>
          </a:xfrm>
          <a:prstGeom prst="rect">
            <a:avLst/>
          </a:prstGeom>
        </p:spPr>
      </p:pic>
      <p:sp>
        <p:nvSpPr>
          <p:cNvPr id="34" name="Content Placeholder 15">
            <a:extLst>
              <a:ext uri="{FF2B5EF4-FFF2-40B4-BE49-F238E27FC236}">
                <a16:creationId xmlns:a16="http://schemas.microsoft.com/office/drawing/2014/main" id="{FA4447E9-32AB-CE42-93AE-D7EC1B389EDC}"/>
              </a:ext>
            </a:extLst>
          </p:cNvPr>
          <p:cNvSpPr>
            <a:spLocks noGrp="1"/>
          </p:cNvSpPr>
          <p:nvPr>
            <p:ph sz="quarter" idx="12"/>
          </p:nvPr>
        </p:nvSpPr>
        <p:spPr>
          <a:xfrm>
            <a:off x="6490347" y="1852474"/>
            <a:ext cx="4277180" cy="3280664"/>
          </a:xfrm>
        </p:spPr>
        <p:txBody>
          <a:bodyP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1" name="Group 20">
            <a:extLst>
              <a:ext uri="{FF2B5EF4-FFF2-40B4-BE49-F238E27FC236}">
                <a16:creationId xmlns:a16="http://schemas.microsoft.com/office/drawing/2014/main" id="{6DBF4C30-962C-1E4F-9E58-14FE84F789BA}"/>
              </a:ext>
            </a:extLst>
          </p:cNvPr>
          <p:cNvGrpSpPr/>
          <p:nvPr userDrawn="1"/>
        </p:nvGrpSpPr>
        <p:grpSpPr>
          <a:xfrm flipV="1">
            <a:off x="5539550" y="5593682"/>
            <a:ext cx="522582" cy="530387"/>
            <a:chOff x="5537621" y="745236"/>
            <a:chExt cx="522582" cy="530387"/>
          </a:xfrm>
        </p:grpSpPr>
        <p:sp>
          <p:nvSpPr>
            <p:cNvPr id="22" name="Rectangle 21">
              <a:extLst>
                <a:ext uri="{FF2B5EF4-FFF2-40B4-BE49-F238E27FC236}">
                  <a16:creationId xmlns:a16="http://schemas.microsoft.com/office/drawing/2014/main" id="{7850B0C7-D302-0B4B-AD72-E890FFCB54EE}"/>
                </a:ext>
              </a:extLst>
            </p:cNvPr>
            <p:cNvSpPr/>
            <p:nvPr/>
          </p:nvSpPr>
          <p:spPr>
            <a:xfrm rot="16200000" flipH="1">
              <a:off x="5742613" y="540244"/>
              <a:ext cx="112597" cy="522582"/>
            </a:xfrm>
            <a:prstGeom prst="rect">
              <a:avLst/>
            </a:prstGeom>
            <a:gradFill>
              <a:gsLst>
                <a:gs pos="30000">
                  <a:srgbClr val="00FFFF"/>
                </a:gs>
                <a:gs pos="91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a:extLst>
                <a:ext uri="{FF2B5EF4-FFF2-40B4-BE49-F238E27FC236}">
                  <a16:creationId xmlns:a16="http://schemas.microsoft.com/office/drawing/2014/main" id="{7649CCCB-7919-8C48-AA2A-25B9454C5E42}"/>
                </a:ext>
              </a:extLst>
            </p:cNvPr>
            <p:cNvSpPr/>
            <p:nvPr/>
          </p:nvSpPr>
          <p:spPr>
            <a:xfrm flipH="1">
              <a:off x="5537621" y="854263"/>
              <a:ext cx="112597" cy="421360"/>
            </a:xfrm>
            <a:prstGeom prst="rect">
              <a:avLst/>
            </a:prstGeom>
            <a:gradFill>
              <a:gsLst>
                <a:gs pos="28000">
                  <a:srgbClr val="00FFFF"/>
                </a:gs>
                <a:gs pos="86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8" name="Group 17">
            <a:extLst>
              <a:ext uri="{FF2B5EF4-FFF2-40B4-BE49-F238E27FC236}">
                <a16:creationId xmlns:a16="http://schemas.microsoft.com/office/drawing/2014/main" id="{DD4B3544-D1C9-F748-A16A-673E8B5DE3A0}"/>
              </a:ext>
            </a:extLst>
          </p:cNvPr>
          <p:cNvGrpSpPr/>
          <p:nvPr userDrawn="1"/>
        </p:nvGrpSpPr>
        <p:grpSpPr>
          <a:xfrm>
            <a:off x="5539550" y="745236"/>
            <a:ext cx="522582" cy="529651"/>
            <a:chOff x="5537621" y="745236"/>
            <a:chExt cx="522582" cy="529651"/>
          </a:xfrm>
        </p:grpSpPr>
        <p:sp>
          <p:nvSpPr>
            <p:cNvPr id="19" name="Rectangle 18">
              <a:extLst>
                <a:ext uri="{FF2B5EF4-FFF2-40B4-BE49-F238E27FC236}">
                  <a16:creationId xmlns:a16="http://schemas.microsoft.com/office/drawing/2014/main" id="{A058E3C8-4ED3-FA44-8429-ECCE05048DE4}"/>
                </a:ext>
              </a:extLst>
            </p:cNvPr>
            <p:cNvSpPr/>
            <p:nvPr/>
          </p:nvSpPr>
          <p:spPr>
            <a:xfrm rot="16200000" flipH="1">
              <a:off x="5742613" y="540244"/>
              <a:ext cx="112597" cy="522582"/>
            </a:xfrm>
            <a:prstGeom prst="rect">
              <a:avLst/>
            </a:prstGeom>
            <a:gradFill>
              <a:gsLst>
                <a:gs pos="30000">
                  <a:srgbClr val="00FFFF"/>
                </a:gs>
                <a:gs pos="91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B0143827-EC07-1845-BF59-7E49CB3304DC}"/>
                </a:ext>
              </a:extLst>
            </p:cNvPr>
            <p:cNvSpPr/>
            <p:nvPr/>
          </p:nvSpPr>
          <p:spPr>
            <a:xfrm flipH="1">
              <a:off x="5537621" y="854263"/>
              <a:ext cx="112597" cy="420624"/>
            </a:xfrm>
            <a:prstGeom prst="rect">
              <a:avLst/>
            </a:prstGeom>
            <a:gradFill>
              <a:gsLst>
                <a:gs pos="28000">
                  <a:srgbClr val="00FFFF"/>
                </a:gs>
                <a:gs pos="86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4" name="Group 23">
            <a:extLst>
              <a:ext uri="{FF2B5EF4-FFF2-40B4-BE49-F238E27FC236}">
                <a16:creationId xmlns:a16="http://schemas.microsoft.com/office/drawing/2014/main" id="{178A2E4B-D844-0742-91AF-B6EE973CA645}"/>
              </a:ext>
            </a:extLst>
          </p:cNvPr>
          <p:cNvGrpSpPr/>
          <p:nvPr userDrawn="1"/>
        </p:nvGrpSpPr>
        <p:grpSpPr>
          <a:xfrm>
            <a:off x="11086608" y="745236"/>
            <a:ext cx="522582" cy="530387"/>
            <a:chOff x="11140977" y="745236"/>
            <a:chExt cx="522582" cy="530387"/>
          </a:xfrm>
        </p:grpSpPr>
        <p:sp>
          <p:nvSpPr>
            <p:cNvPr id="25" name="Rectangle 24">
              <a:extLst>
                <a:ext uri="{FF2B5EF4-FFF2-40B4-BE49-F238E27FC236}">
                  <a16:creationId xmlns:a16="http://schemas.microsoft.com/office/drawing/2014/main" id="{7C654D92-F1BA-A349-9034-C64E2FC07C5E}"/>
                </a:ext>
              </a:extLst>
            </p:cNvPr>
            <p:cNvSpPr/>
            <p:nvPr/>
          </p:nvSpPr>
          <p:spPr>
            <a:xfrm rot="5400000">
              <a:off x="11345969" y="540244"/>
              <a:ext cx="112597" cy="522582"/>
            </a:xfrm>
            <a:prstGeom prst="rect">
              <a:avLst/>
            </a:prstGeom>
            <a:gradFill>
              <a:gsLst>
                <a:gs pos="30000">
                  <a:srgbClr val="00FFFF"/>
                </a:gs>
                <a:gs pos="91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Rectangle 26">
              <a:extLst>
                <a:ext uri="{FF2B5EF4-FFF2-40B4-BE49-F238E27FC236}">
                  <a16:creationId xmlns:a16="http://schemas.microsoft.com/office/drawing/2014/main" id="{4AF6365A-E6EB-6243-9EDA-C82AE5EF6EA1}"/>
                </a:ext>
              </a:extLst>
            </p:cNvPr>
            <p:cNvSpPr/>
            <p:nvPr/>
          </p:nvSpPr>
          <p:spPr>
            <a:xfrm>
              <a:off x="11550962" y="854263"/>
              <a:ext cx="112597" cy="421360"/>
            </a:xfrm>
            <a:prstGeom prst="rect">
              <a:avLst/>
            </a:prstGeom>
            <a:gradFill>
              <a:gsLst>
                <a:gs pos="29000">
                  <a:srgbClr val="00FFFF"/>
                </a:gs>
                <a:gs pos="86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8" name="Group 27">
            <a:extLst>
              <a:ext uri="{FF2B5EF4-FFF2-40B4-BE49-F238E27FC236}">
                <a16:creationId xmlns:a16="http://schemas.microsoft.com/office/drawing/2014/main" id="{8FF200F0-881B-AE40-AFBB-575D931372BB}"/>
              </a:ext>
            </a:extLst>
          </p:cNvPr>
          <p:cNvGrpSpPr/>
          <p:nvPr userDrawn="1"/>
        </p:nvGrpSpPr>
        <p:grpSpPr>
          <a:xfrm flipV="1">
            <a:off x="11086608" y="5593682"/>
            <a:ext cx="522582" cy="530387"/>
            <a:chOff x="11140977" y="745236"/>
            <a:chExt cx="522582" cy="530387"/>
          </a:xfrm>
        </p:grpSpPr>
        <p:sp>
          <p:nvSpPr>
            <p:cNvPr id="29" name="Rectangle 28">
              <a:extLst>
                <a:ext uri="{FF2B5EF4-FFF2-40B4-BE49-F238E27FC236}">
                  <a16:creationId xmlns:a16="http://schemas.microsoft.com/office/drawing/2014/main" id="{46C6B3E1-3A65-FB44-990B-A4475CBDDD93}"/>
                </a:ext>
              </a:extLst>
            </p:cNvPr>
            <p:cNvSpPr/>
            <p:nvPr/>
          </p:nvSpPr>
          <p:spPr>
            <a:xfrm rot="5400000">
              <a:off x="11345969" y="540244"/>
              <a:ext cx="112597" cy="522582"/>
            </a:xfrm>
            <a:prstGeom prst="rect">
              <a:avLst/>
            </a:prstGeom>
            <a:gradFill>
              <a:gsLst>
                <a:gs pos="30000">
                  <a:srgbClr val="00FFFF"/>
                </a:gs>
                <a:gs pos="91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Rectangle 31">
              <a:extLst>
                <a:ext uri="{FF2B5EF4-FFF2-40B4-BE49-F238E27FC236}">
                  <a16:creationId xmlns:a16="http://schemas.microsoft.com/office/drawing/2014/main" id="{4FD0C5D8-C5A4-A943-A2B2-8EF3C3E01D9E}"/>
                </a:ext>
              </a:extLst>
            </p:cNvPr>
            <p:cNvSpPr/>
            <p:nvPr/>
          </p:nvSpPr>
          <p:spPr>
            <a:xfrm>
              <a:off x="11550962" y="854263"/>
              <a:ext cx="112597" cy="421360"/>
            </a:xfrm>
            <a:prstGeom prst="rect">
              <a:avLst/>
            </a:prstGeom>
            <a:gradFill>
              <a:gsLst>
                <a:gs pos="29000">
                  <a:srgbClr val="00FFFF"/>
                </a:gs>
                <a:gs pos="86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46727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ixed Background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C2FC0D-00C8-2B44-BFC5-85A3072DBAC9}"/>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D4B3544-D1C9-F748-A16A-673E8B5DE3A0}"/>
              </a:ext>
            </a:extLst>
          </p:cNvPr>
          <p:cNvGrpSpPr/>
          <p:nvPr userDrawn="1"/>
        </p:nvGrpSpPr>
        <p:grpSpPr>
          <a:xfrm>
            <a:off x="5539550" y="745236"/>
            <a:ext cx="522582" cy="530387"/>
            <a:chOff x="5537621" y="745236"/>
            <a:chExt cx="522582" cy="530387"/>
          </a:xfrm>
        </p:grpSpPr>
        <p:sp>
          <p:nvSpPr>
            <p:cNvPr id="19" name="Rectangle 18">
              <a:extLst>
                <a:ext uri="{FF2B5EF4-FFF2-40B4-BE49-F238E27FC236}">
                  <a16:creationId xmlns:a16="http://schemas.microsoft.com/office/drawing/2014/main" id="{A058E3C8-4ED3-FA44-8429-ECCE05048DE4}"/>
                </a:ext>
              </a:extLst>
            </p:cNvPr>
            <p:cNvSpPr/>
            <p:nvPr/>
          </p:nvSpPr>
          <p:spPr>
            <a:xfrm rot="16200000" flipH="1">
              <a:off x="5742613" y="540244"/>
              <a:ext cx="112597" cy="522582"/>
            </a:xfrm>
            <a:prstGeom prst="rect">
              <a:avLst/>
            </a:prstGeom>
            <a:gradFill>
              <a:gsLst>
                <a:gs pos="30000">
                  <a:srgbClr val="00FFFF"/>
                </a:gs>
                <a:gs pos="91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B0143827-EC07-1845-BF59-7E49CB3304DC}"/>
                </a:ext>
              </a:extLst>
            </p:cNvPr>
            <p:cNvSpPr/>
            <p:nvPr/>
          </p:nvSpPr>
          <p:spPr>
            <a:xfrm flipH="1">
              <a:off x="5537621" y="854263"/>
              <a:ext cx="112597" cy="421360"/>
            </a:xfrm>
            <a:prstGeom prst="rect">
              <a:avLst/>
            </a:prstGeom>
            <a:gradFill>
              <a:gsLst>
                <a:gs pos="28000">
                  <a:srgbClr val="00FFFF"/>
                </a:gs>
                <a:gs pos="86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1" name="Group 20">
            <a:extLst>
              <a:ext uri="{FF2B5EF4-FFF2-40B4-BE49-F238E27FC236}">
                <a16:creationId xmlns:a16="http://schemas.microsoft.com/office/drawing/2014/main" id="{6DBF4C30-962C-1E4F-9E58-14FE84F789BA}"/>
              </a:ext>
            </a:extLst>
          </p:cNvPr>
          <p:cNvGrpSpPr/>
          <p:nvPr userDrawn="1"/>
        </p:nvGrpSpPr>
        <p:grpSpPr>
          <a:xfrm flipV="1">
            <a:off x="5539550" y="5593682"/>
            <a:ext cx="522582" cy="530387"/>
            <a:chOff x="5537621" y="745236"/>
            <a:chExt cx="522582" cy="530387"/>
          </a:xfrm>
        </p:grpSpPr>
        <p:sp>
          <p:nvSpPr>
            <p:cNvPr id="22" name="Rectangle 21">
              <a:extLst>
                <a:ext uri="{FF2B5EF4-FFF2-40B4-BE49-F238E27FC236}">
                  <a16:creationId xmlns:a16="http://schemas.microsoft.com/office/drawing/2014/main" id="{7850B0C7-D302-0B4B-AD72-E890FFCB54EE}"/>
                </a:ext>
              </a:extLst>
            </p:cNvPr>
            <p:cNvSpPr/>
            <p:nvPr/>
          </p:nvSpPr>
          <p:spPr>
            <a:xfrm rot="16200000" flipH="1">
              <a:off x="5742613" y="540244"/>
              <a:ext cx="112597" cy="522582"/>
            </a:xfrm>
            <a:prstGeom prst="rect">
              <a:avLst/>
            </a:prstGeom>
            <a:gradFill>
              <a:gsLst>
                <a:gs pos="30000">
                  <a:srgbClr val="00FFFF"/>
                </a:gs>
                <a:gs pos="91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a:extLst>
                <a:ext uri="{FF2B5EF4-FFF2-40B4-BE49-F238E27FC236}">
                  <a16:creationId xmlns:a16="http://schemas.microsoft.com/office/drawing/2014/main" id="{7649CCCB-7919-8C48-AA2A-25B9454C5E42}"/>
                </a:ext>
              </a:extLst>
            </p:cNvPr>
            <p:cNvSpPr/>
            <p:nvPr/>
          </p:nvSpPr>
          <p:spPr>
            <a:xfrm flipH="1">
              <a:off x="5537621" y="854263"/>
              <a:ext cx="112597" cy="421360"/>
            </a:xfrm>
            <a:prstGeom prst="rect">
              <a:avLst/>
            </a:prstGeom>
            <a:gradFill>
              <a:gsLst>
                <a:gs pos="28000">
                  <a:srgbClr val="00FFFF"/>
                </a:gs>
                <a:gs pos="86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4" name="Group 23">
            <a:extLst>
              <a:ext uri="{FF2B5EF4-FFF2-40B4-BE49-F238E27FC236}">
                <a16:creationId xmlns:a16="http://schemas.microsoft.com/office/drawing/2014/main" id="{178A2E4B-D844-0742-91AF-B6EE973CA645}"/>
              </a:ext>
            </a:extLst>
          </p:cNvPr>
          <p:cNvGrpSpPr/>
          <p:nvPr userDrawn="1"/>
        </p:nvGrpSpPr>
        <p:grpSpPr>
          <a:xfrm>
            <a:off x="11086608" y="745236"/>
            <a:ext cx="522582" cy="530387"/>
            <a:chOff x="11140977" y="745236"/>
            <a:chExt cx="522582" cy="530387"/>
          </a:xfrm>
        </p:grpSpPr>
        <p:sp>
          <p:nvSpPr>
            <p:cNvPr id="25" name="Rectangle 24">
              <a:extLst>
                <a:ext uri="{FF2B5EF4-FFF2-40B4-BE49-F238E27FC236}">
                  <a16:creationId xmlns:a16="http://schemas.microsoft.com/office/drawing/2014/main" id="{7C654D92-F1BA-A349-9034-C64E2FC07C5E}"/>
                </a:ext>
              </a:extLst>
            </p:cNvPr>
            <p:cNvSpPr/>
            <p:nvPr/>
          </p:nvSpPr>
          <p:spPr>
            <a:xfrm rot="5400000">
              <a:off x="11345969" y="540244"/>
              <a:ext cx="112597" cy="522582"/>
            </a:xfrm>
            <a:prstGeom prst="rect">
              <a:avLst/>
            </a:prstGeom>
            <a:gradFill>
              <a:gsLst>
                <a:gs pos="30000">
                  <a:srgbClr val="00FFFF"/>
                </a:gs>
                <a:gs pos="91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Rectangle 26">
              <a:extLst>
                <a:ext uri="{FF2B5EF4-FFF2-40B4-BE49-F238E27FC236}">
                  <a16:creationId xmlns:a16="http://schemas.microsoft.com/office/drawing/2014/main" id="{4AF6365A-E6EB-6243-9EDA-C82AE5EF6EA1}"/>
                </a:ext>
              </a:extLst>
            </p:cNvPr>
            <p:cNvSpPr/>
            <p:nvPr/>
          </p:nvSpPr>
          <p:spPr>
            <a:xfrm>
              <a:off x="11550962" y="854263"/>
              <a:ext cx="112597" cy="421360"/>
            </a:xfrm>
            <a:prstGeom prst="rect">
              <a:avLst/>
            </a:prstGeom>
            <a:gradFill>
              <a:gsLst>
                <a:gs pos="29000">
                  <a:srgbClr val="00FFFF"/>
                </a:gs>
                <a:gs pos="86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8" name="Group 27">
            <a:extLst>
              <a:ext uri="{FF2B5EF4-FFF2-40B4-BE49-F238E27FC236}">
                <a16:creationId xmlns:a16="http://schemas.microsoft.com/office/drawing/2014/main" id="{8FF200F0-881B-AE40-AFBB-575D931372BB}"/>
              </a:ext>
            </a:extLst>
          </p:cNvPr>
          <p:cNvGrpSpPr/>
          <p:nvPr userDrawn="1"/>
        </p:nvGrpSpPr>
        <p:grpSpPr>
          <a:xfrm flipV="1">
            <a:off x="11086608" y="5593682"/>
            <a:ext cx="522582" cy="530387"/>
            <a:chOff x="11140977" y="745236"/>
            <a:chExt cx="522582" cy="530387"/>
          </a:xfrm>
        </p:grpSpPr>
        <p:sp>
          <p:nvSpPr>
            <p:cNvPr id="29" name="Rectangle 28">
              <a:extLst>
                <a:ext uri="{FF2B5EF4-FFF2-40B4-BE49-F238E27FC236}">
                  <a16:creationId xmlns:a16="http://schemas.microsoft.com/office/drawing/2014/main" id="{46C6B3E1-3A65-FB44-990B-A4475CBDDD93}"/>
                </a:ext>
              </a:extLst>
            </p:cNvPr>
            <p:cNvSpPr/>
            <p:nvPr/>
          </p:nvSpPr>
          <p:spPr>
            <a:xfrm rot="5400000">
              <a:off x="11345969" y="540244"/>
              <a:ext cx="112597" cy="522582"/>
            </a:xfrm>
            <a:prstGeom prst="rect">
              <a:avLst/>
            </a:prstGeom>
            <a:gradFill>
              <a:gsLst>
                <a:gs pos="30000">
                  <a:srgbClr val="00FFFF"/>
                </a:gs>
                <a:gs pos="91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Rectangle 31">
              <a:extLst>
                <a:ext uri="{FF2B5EF4-FFF2-40B4-BE49-F238E27FC236}">
                  <a16:creationId xmlns:a16="http://schemas.microsoft.com/office/drawing/2014/main" id="{4FD0C5D8-C5A4-A943-A2B2-8EF3C3E01D9E}"/>
                </a:ext>
              </a:extLst>
            </p:cNvPr>
            <p:cNvSpPr/>
            <p:nvPr/>
          </p:nvSpPr>
          <p:spPr>
            <a:xfrm>
              <a:off x="11550962" y="854263"/>
              <a:ext cx="112597" cy="421360"/>
            </a:xfrm>
            <a:prstGeom prst="rect">
              <a:avLst/>
            </a:prstGeom>
            <a:gradFill>
              <a:gsLst>
                <a:gs pos="29000">
                  <a:srgbClr val="00FFFF"/>
                </a:gs>
                <a:gs pos="86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33" name="Content Placeholder 15">
            <a:extLst>
              <a:ext uri="{FF2B5EF4-FFF2-40B4-BE49-F238E27FC236}">
                <a16:creationId xmlns:a16="http://schemas.microsoft.com/office/drawing/2014/main" id="{895CA8A0-79E6-DE47-B969-C4A95B671AB7}"/>
              </a:ext>
            </a:extLst>
          </p:cNvPr>
          <p:cNvSpPr>
            <a:spLocks noGrp="1"/>
          </p:cNvSpPr>
          <p:nvPr>
            <p:ph sz="quarter" idx="11"/>
          </p:nvPr>
        </p:nvSpPr>
        <p:spPr>
          <a:xfrm>
            <a:off x="6490347" y="1852474"/>
            <a:ext cx="4277180" cy="3280664"/>
          </a:xfrm>
        </p:spPr>
        <p:txBody>
          <a:bodyPr>
            <a:normAutofit/>
          </a:bodyPr>
          <a:lstStyle>
            <a:lvl1pPr>
              <a:defRPr sz="1800">
                <a:solidFill>
                  <a:schemeClr val="tx1">
                    <a:lumMod val="75000"/>
                    <a:lumOff val="25000"/>
                  </a:schemeClr>
                </a:solidFill>
              </a:defRPr>
            </a:lvl1pPr>
            <a:lvl2pPr>
              <a:defRPr sz="1800">
                <a:solidFill>
                  <a:schemeClr val="tx1">
                    <a:lumMod val="75000"/>
                    <a:lumOff val="25000"/>
                  </a:schemeClr>
                </a:solidFill>
              </a:defRPr>
            </a:lvl2pPr>
            <a:lvl3pPr>
              <a:defRPr sz="18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5" name="Picture 34" descr="A blue sky&#10;&#10;Description automatically generated">
            <a:extLst>
              <a:ext uri="{FF2B5EF4-FFF2-40B4-BE49-F238E27FC236}">
                <a16:creationId xmlns:a16="http://schemas.microsoft.com/office/drawing/2014/main" id="{36B238F2-2857-544E-8AD3-AED1952A87F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5065873" cy="6858000"/>
          </a:xfrm>
          <a:prstGeom prst="rect">
            <a:avLst/>
          </a:prstGeom>
        </p:spPr>
      </p:pic>
      <p:pic>
        <p:nvPicPr>
          <p:cNvPr id="26" name="Picture 25" descr="A close up of a sign&#10;&#10;Description automatically generated">
            <a:extLst>
              <a:ext uri="{FF2B5EF4-FFF2-40B4-BE49-F238E27FC236}">
                <a16:creationId xmlns:a16="http://schemas.microsoft.com/office/drawing/2014/main" id="{E42E6738-1097-D848-A34E-74053B1D652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5290" y="5713629"/>
            <a:ext cx="1217550" cy="563880"/>
          </a:xfrm>
          <a:prstGeom prst="rect">
            <a:avLst/>
          </a:prstGeom>
        </p:spPr>
      </p:pic>
      <p:sp>
        <p:nvSpPr>
          <p:cNvPr id="30" name="Content Placeholder 15">
            <a:extLst>
              <a:ext uri="{FF2B5EF4-FFF2-40B4-BE49-F238E27FC236}">
                <a16:creationId xmlns:a16="http://schemas.microsoft.com/office/drawing/2014/main" id="{B1D91A48-7ACA-AC4C-961A-3A2B06F35F69}"/>
              </a:ext>
            </a:extLst>
          </p:cNvPr>
          <p:cNvSpPr>
            <a:spLocks noGrp="1"/>
          </p:cNvSpPr>
          <p:nvPr>
            <p:ph sz="quarter" idx="10"/>
          </p:nvPr>
        </p:nvSpPr>
        <p:spPr>
          <a:xfrm>
            <a:off x="545290" y="1852474"/>
            <a:ext cx="3802775" cy="3280664"/>
          </a:xfrm>
        </p:spPr>
        <p:txBody>
          <a:bodyP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itle 1">
            <a:extLst>
              <a:ext uri="{FF2B5EF4-FFF2-40B4-BE49-F238E27FC236}">
                <a16:creationId xmlns:a16="http://schemas.microsoft.com/office/drawing/2014/main" id="{CCFBBF3E-8312-B947-832D-CDD3E3286484}"/>
              </a:ext>
            </a:extLst>
          </p:cNvPr>
          <p:cNvSpPr>
            <a:spLocks noGrp="1"/>
          </p:cNvSpPr>
          <p:nvPr>
            <p:ph type="title"/>
          </p:nvPr>
        </p:nvSpPr>
        <p:spPr>
          <a:xfrm>
            <a:off x="545290" y="1039190"/>
            <a:ext cx="3802775" cy="563880"/>
          </a:xfrm>
          <a:prstGeom prst="rect">
            <a:avLst/>
          </a:prstGeom>
        </p:spPr>
        <p:txBody>
          <a:bodyPr anchor="ctr">
            <a:noAutofit/>
          </a:bodyPr>
          <a:lstStyle>
            <a:lvl1pPr algn="ctr">
              <a:defRPr sz="2800">
                <a:solidFill>
                  <a:schemeClr val="bg1"/>
                </a:solidFill>
              </a:defRPr>
            </a:lvl1pPr>
          </a:lstStyle>
          <a:p>
            <a:endParaRPr lang="en-US"/>
          </a:p>
        </p:txBody>
      </p:sp>
    </p:spTree>
    <p:extLst>
      <p:ext uri="{BB962C8B-B14F-4D97-AF65-F5344CB8AC3E}">
        <p14:creationId xmlns:p14="http://schemas.microsoft.com/office/powerpoint/2010/main" val="792012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A98F8D55-B506-3449-B7ED-0C6B5D8C8EAB}"/>
              </a:ext>
            </a:extLst>
          </p:cNvPr>
          <p:cNvSpPr>
            <a:spLocks noGrp="1"/>
          </p:cNvSpPr>
          <p:nvPr>
            <p:ph type="body" sz="quarter" idx="14"/>
          </p:nvPr>
        </p:nvSpPr>
        <p:spPr>
          <a:xfrm>
            <a:off x="1590222" y="1939925"/>
            <a:ext cx="8984543" cy="4338956"/>
          </a:xfrm>
        </p:spPr>
        <p:txBody>
          <a:bodyPr/>
          <a:lstStyle>
            <a:lvl1pPr marL="0" indent="0">
              <a:buNone/>
              <a:defRPr/>
            </a:lvl1pPr>
          </a:lstStyle>
          <a:p>
            <a:endParaRPr lang="en-US"/>
          </a:p>
        </p:txBody>
      </p:sp>
      <p:sp>
        <p:nvSpPr>
          <p:cNvPr id="8" name="Title Placeholder 1">
            <a:extLst>
              <a:ext uri="{FF2B5EF4-FFF2-40B4-BE49-F238E27FC236}">
                <a16:creationId xmlns:a16="http://schemas.microsoft.com/office/drawing/2014/main" id="{DBEB633C-F7A2-6145-BF98-E1B7E0CDEEA5}"/>
              </a:ext>
            </a:extLst>
          </p:cNvPr>
          <p:cNvSpPr>
            <a:spLocks noGrp="1"/>
          </p:cNvSpPr>
          <p:nvPr>
            <p:ph type="title"/>
          </p:nvPr>
        </p:nvSpPr>
        <p:spPr>
          <a:xfrm>
            <a:off x="1590222" y="470310"/>
            <a:ext cx="8984543" cy="1325563"/>
          </a:xfrm>
          <a:prstGeom prst="rect">
            <a:avLst/>
          </a:prstGeom>
        </p:spPr>
        <p:txBody>
          <a:bodyPr vert="horz" lIns="91440" tIns="45720" rIns="91440" bIns="45720" rtlCol="0" anchor="ctr">
            <a:normAutofit/>
          </a:bodyPr>
          <a:lstStyle>
            <a:lvl1pPr>
              <a:defRPr sz="3600"/>
            </a:lvl1pPr>
          </a:lstStyle>
          <a:p>
            <a:endParaRPr lang="en-US"/>
          </a:p>
        </p:txBody>
      </p:sp>
      <p:sp>
        <p:nvSpPr>
          <p:cNvPr id="9" name="TextBox 8">
            <a:extLst>
              <a:ext uri="{FF2B5EF4-FFF2-40B4-BE49-F238E27FC236}">
                <a16:creationId xmlns:a16="http://schemas.microsoft.com/office/drawing/2014/main" id="{FA8EF7C2-ABE5-874A-83A9-9ED5212B9099}"/>
              </a:ext>
            </a:extLst>
          </p:cNvPr>
          <p:cNvSpPr txBox="1"/>
          <p:nvPr userDrawn="1"/>
        </p:nvSpPr>
        <p:spPr>
          <a:xfrm>
            <a:off x="7260221" y="6483240"/>
            <a:ext cx="4685839" cy="230832"/>
          </a:xfrm>
          <a:prstGeom prst="rect">
            <a:avLst/>
          </a:prstGeom>
          <a:noFill/>
        </p:spPr>
        <p:txBody>
          <a:bodyPr wrap="square" rtlCol="0">
            <a:spAutoFit/>
          </a:bodyPr>
          <a:lstStyle/>
          <a:p>
            <a:pPr algn="r"/>
            <a:r>
              <a:rPr lang="en-US" sz="900" kern="1200" spc="300">
                <a:solidFill>
                  <a:schemeClr val="bg1">
                    <a:lumMod val="95000"/>
                  </a:schemeClr>
                </a:solidFill>
                <a:latin typeface="Arial" panose="020B0604020202020204" pitchFamily="34" charset="0"/>
                <a:ea typeface="+mn-ea"/>
                <a:cs typeface="Arial" panose="020B0604020202020204" pitchFamily="34" charset="0"/>
              </a:rPr>
              <a:t>FLORIDA INTERNATIONAL UNIVERSITY</a:t>
            </a:r>
          </a:p>
        </p:txBody>
      </p:sp>
      <p:pic>
        <p:nvPicPr>
          <p:cNvPr id="10" name="Picture 9" descr="A close up of a sign&#10;&#10;Description automatically generated">
            <a:extLst>
              <a:ext uri="{FF2B5EF4-FFF2-40B4-BE49-F238E27FC236}">
                <a16:creationId xmlns:a16="http://schemas.microsoft.com/office/drawing/2014/main" id="{02B47B7A-374F-F040-A985-8B40D325DE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8510" y="219326"/>
            <a:ext cx="1217550" cy="563880"/>
          </a:xfrm>
          <a:prstGeom prst="rect">
            <a:avLst/>
          </a:prstGeom>
        </p:spPr>
      </p:pic>
    </p:spTree>
    <p:extLst>
      <p:ext uri="{BB962C8B-B14F-4D97-AF65-F5344CB8AC3E}">
        <p14:creationId xmlns:p14="http://schemas.microsoft.com/office/powerpoint/2010/main" val="4161544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ixed Background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C2FC0D-00C8-2B44-BFC5-85A3072DBAC9}"/>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A close up of a sign&#10;&#10;Description automatically generated">
            <a:extLst>
              <a:ext uri="{FF2B5EF4-FFF2-40B4-BE49-F238E27FC236}">
                <a16:creationId xmlns:a16="http://schemas.microsoft.com/office/drawing/2014/main" id="{E42E6738-1097-D848-A34E-74053B1D65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5290" y="5713629"/>
            <a:ext cx="1217550" cy="563880"/>
          </a:xfrm>
          <a:prstGeom prst="rect">
            <a:avLst/>
          </a:prstGeom>
        </p:spPr>
      </p:pic>
      <p:sp>
        <p:nvSpPr>
          <p:cNvPr id="30" name="Content Placeholder 15">
            <a:extLst>
              <a:ext uri="{FF2B5EF4-FFF2-40B4-BE49-F238E27FC236}">
                <a16:creationId xmlns:a16="http://schemas.microsoft.com/office/drawing/2014/main" id="{B1D91A48-7ACA-AC4C-961A-3A2B06F35F69}"/>
              </a:ext>
            </a:extLst>
          </p:cNvPr>
          <p:cNvSpPr>
            <a:spLocks noGrp="1"/>
          </p:cNvSpPr>
          <p:nvPr>
            <p:ph sz="quarter" idx="10"/>
          </p:nvPr>
        </p:nvSpPr>
        <p:spPr>
          <a:xfrm>
            <a:off x="545290" y="1852474"/>
            <a:ext cx="3802775" cy="3280664"/>
          </a:xfrm>
        </p:spPr>
        <p:txBody>
          <a:bodyPr>
            <a:normAutofit/>
          </a:bodyPr>
          <a:lstStyle>
            <a:lvl1pPr>
              <a:defRPr sz="1800">
                <a:solidFill>
                  <a:schemeClr val="tx1">
                    <a:lumMod val="75000"/>
                    <a:lumOff val="25000"/>
                  </a:schemeClr>
                </a:solidFill>
              </a:defRPr>
            </a:lvl1pPr>
            <a:lvl2pPr>
              <a:defRPr sz="1800">
                <a:solidFill>
                  <a:schemeClr val="tx1">
                    <a:lumMod val="75000"/>
                    <a:lumOff val="25000"/>
                  </a:schemeClr>
                </a:solidFill>
              </a:defRPr>
            </a:lvl2pPr>
            <a:lvl3pPr>
              <a:defRPr sz="18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Title 1">
            <a:extLst>
              <a:ext uri="{FF2B5EF4-FFF2-40B4-BE49-F238E27FC236}">
                <a16:creationId xmlns:a16="http://schemas.microsoft.com/office/drawing/2014/main" id="{B10E303A-0EE2-014D-982B-DD7765D17655}"/>
              </a:ext>
            </a:extLst>
          </p:cNvPr>
          <p:cNvSpPr>
            <a:spLocks noGrp="1"/>
          </p:cNvSpPr>
          <p:nvPr>
            <p:ph type="title"/>
          </p:nvPr>
        </p:nvSpPr>
        <p:spPr>
          <a:xfrm>
            <a:off x="545290" y="1039190"/>
            <a:ext cx="3802775" cy="563880"/>
          </a:xfrm>
          <a:prstGeom prst="rect">
            <a:avLst/>
          </a:prstGeom>
        </p:spPr>
        <p:txBody>
          <a:bodyPr anchor="ctr">
            <a:noAutofit/>
          </a:bodyPr>
          <a:lstStyle>
            <a:lvl1pPr algn="ctr">
              <a:defRPr sz="2800">
                <a:solidFill>
                  <a:schemeClr val="accent3"/>
                </a:solidFill>
              </a:defRPr>
            </a:lvl1pPr>
          </a:lstStyle>
          <a:p>
            <a:endParaRPr lang="en-US"/>
          </a:p>
        </p:txBody>
      </p:sp>
      <p:pic>
        <p:nvPicPr>
          <p:cNvPr id="20" name="Picture 19" descr="A blue sky&#10;&#10;Description automatically generated">
            <a:extLst>
              <a:ext uri="{FF2B5EF4-FFF2-40B4-BE49-F238E27FC236}">
                <a16:creationId xmlns:a16="http://schemas.microsoft.com/office/drawing/2014/main" id="{B775CE79-6304-8B48-8246-B1DE0C6663A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21721" y="0"/>
            <a:ext cx="7170279" cy="6858000"/>
          </a:xfrm>
          <a:prstGeom prst="rect">
            <a:avLst/>
          </a:prstGeom>
        </p:spPr>
      </p:pic>
      <p:grpSp>
        <p:nvGrpSpPr>
          <p:cNvPr id="43" name="Group 42">
            <a:extLst>
              <a:ext uri="{FF2B5EF4-FFF2-40B4-BE49-F238E27FC236}">
                <a16:creationId xmlns:a16="http://schemas.microsoft.com/office/drawing/2014/main" id="{3BE6CB02-B2E4-FD48-BD48-A0CD3144A8D8}"/>
              </a:ext>
            </a:extLst>
          </p:cNvPr>
          <p:cNvGrpSpPr/>
          <p:nvPr userDrawn="1"/>
        </p:nvGrpSpPr>
        <p:grpSpPr>
          <a:xfrm flipH="1" flipV="1">
            <a:off x="11087460" y="5596087"/>
            <a:ext cx="522582" cy="530386"/>
            <a:chOff x="2645664" y="2011680"/>
            <a:chExt cx="735606" cy="746592"/>
          </a:xfrm>
        </p:grpSpPr>
        <p:sp>
          <p:nvSpPr>
            <p:cNvPr id="44" name="Rectangle 43">
              <a:extLst>
                <a:ext uri="{FF2B5EF4-FFF2-40B4-BE49-F238E27FC236}">
                  <a16:creationId xmlns:a16="http://schemas.microsoft.com/office/drawing/2014/main" id="{F87CEFF8-E1E9-8041-AC38-FEBE13C577B2}"/>
                </a:ext>
              </a:extLst>
            </p:cNvPr>
            <p:cNvSpPr/>
            <p:nvPr/>
          </p:nvSpPr>
          <p:spPr>
            <a:xfrm rot="16200000" flipH="1">
              <a:off x="2934219" y="1723125"/>
              <a:ext cx="158496" cy="735606"/>
            </a:xfrm>
            <a:prstGeom prst="rect">
              <a:avLst/>
            </a:prstGeom>
            <a:gradFill>
              <a:gsLst>
                <a:gs pos="30000">
                  <a:srgbClr val="D92D8A"/>
                </a:gs>
                <a:gs pos="91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Rectangle 44">
              <a:extLst>
                <a:ext uri="{FF2B5EF4-FFF2-40B4-BE49-F238E27FC236}">
                  <a16:creationId xmlns:a16="http://schemas.microsoft.com/office/drawing/2014/main" id="{6E8AB8CF-68F3-2B43-811F-C129FA1BA13A}"/>
                </a:ext>
              </a:extLst>
            </p:cNvPr>
            <p:cNvSpPr/>
            <p:nvPr/>
          </p:nvSpPr>
          <p:spPr>
            <a:xfrm flipH="1">
              <a:off x="2645664" y="2165151"/>
              <a:ext cx="158496" cy="593121"/>
            </a:xfrm>
            <a:prstGeom prst="rect">
              <a:avLst/>
            </a:prstGeom>
            <a:gradFill>
              <a:gsLst>
                <a:gs pos="29000">
                  <a:srgbClr val="D92D8A"/>
                </a:gs>
                <a:gs pos="86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40" name="Group 39">
            <a:extLst>
              <a:ext uri="{FF2B5EF4-FFF2-40B4-BE49-F238E27FC236}">
                <a16:creationId xmlns:a16="http://schemas.microsoft.com/office/drawing/2014/main" id="{8E541D45-E316-744F-BD0C-4BFACA731C29}"/>
              </a:ext>
            </a:extLst>
          </p:cNvPr>
          <p:cNvGrpSpPr/>
          <p:nvPr userDrawn="1"/>
        </p:nvGrpSpPr>
        <p:grpSpPr>
          <a:xfrm flipV="1">
            <a:off x="5539549" y="5593683"/>
            <a:ext cx="522582" cy="530386"/>
            <a:chOff x="2645664" y="2011680"/>
            <a:chExt cx="735606" cy="746592"/>
          </a:xfrm>
        </p:grpSpPr>
        <p:sp>
          <p:nvSpPr>
            <p:cNvPr id="41" name="Rectangle 40">
              <a:extLst>
                <a:ext uri="{FF2B5EF4-FFF2-40B4-BE49-F238E27FC236}">
                  <a16:creationId xmlns:a16="http://schemas.microsoft.com/office/drawing/2014/main" id="{17D29A71-357A-DD47-96D9-D8E4DEBA1741}"/>
                </a:ext>
              </a:extLst>
            </p:cNvPr>
            <p:cNvSpPr/>
            <p:nvPr/>
          </p:nvSpPr>
          <p:spPr>
            <a:xfrm rot="16200000" flipH="1">
              <a:off x="2934219" y="1723125"/>
              <a:ext cx="158496" cy="735606"/>
            </a:xfrm>
            <a:prstGeom prst="rect">
              <a:avLst/>
            </a:prstGeom>
            <a:gradFill>
              <a:gsLst>
                <a:gs pos="30000">
                  <a:srgbClr val="D92D8A"/>
                </a:gs>
                <a:gs pos="91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2" name="Rectangle 41">
              <a:extLst>
                <a:ext uri="{FF2B5EF4-FFF2-40B4-BE49-F238E27FC236}">
                  <a16:creationId xmlns:a16="http://schemas.microsoft.com/office/drawing/2014/main" id="{53E9CFD4-BC95-8047-BE3F-CA666B3459D8}"/>
                </a:ext>
              </a:extLst>
            </p:cNvPr>
            <p:cNvSpPr/>
            <p:nvPr/>
          </p:nvSpPr>
          <p:spPr>
            <a:xfrm flipH="1">
              <a:off x="2645664" y="2165151"/>
              <a:ext cx="158496" cy="593121"/>
            </a:xfrm>
            <a:prstGeom prst="rect">
              <a:avLst/>
            </a:prstGeom>
            <a:gradFill>
              <a:gsLst>
                <a:gs pos="29000">
                  <a:srgbClr val="D92D8A"/>
                </a:gs>
                <a:gs pos="86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4" name="Group 33">
            <a:extLst>
              <a:ext uri="{FF2B5EF4-FFF2-40B4-BE49-F238E27FC236}">
                <a16:creationId xmlns:a16="http://schemas.microsoft.com/office/drawing/2014/main" id="{F1632377-3A0F-C443-BA2C-398E882AC060}"/>
              </a:ext>
            </a:extLst>
          </p:cNvPr>
          <p:cNvGrpSpPr/>
          <p:nvPr userDrawn="1"/>
        </p:nvGrpSpPr>
        <p:grpSpPr>
          <a:xfrm>
            <a:off x="5540614" y="745361"/>
            <a:ext cx="522582" cy="530386"/>
            <a:chOff x="2645664" y="2011680"/>
            <a:chExt cx="735606" cy="746592"/>
          </a:xfrm>
        </p:grpSpPr>
        <p:sp>
          <p:nvSpPr>
            <p:cNvPr id="35" name="Rectangle 34">
              <a:extLst>
                <a:ext uri="{FF2B5EF4-FFF2-40B4-BE49-F238E27FC236}">
                  <a16:creationId xmlns:a16="http://schemas.microsoft.com/office/drawing/2014/main" id="{5689ABA4-7585-2A44-A2F2-E1D06AEEB21B}"/>
                </a:ext>
              </a:extLst>
            </p:cNvPr>
            <p:cNvSpPr/>
            <p:nvPr/>
          </p:nvSpPr>
          <p:spPr>
            <a:xfrm rot="16200000" flipH="1">
              <a:off x="2934219" y="1723125"/>
              <a:ext cx="158496" cy="735606"/>
            </a:xfrm>
            <a:prstGeom prst="rect">
              <a:avLst/>
            </a:prstGeom>
            <a:gradFill>
              <a:gsLst>
                <a:gs pos="30000">
                  <a:srgbClr val="D92D8A"/>
                </a:gs>
                <a:gs pos="91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Rectangle 35">
              <a:extLst>
                <a:ext uri="{FF2B5EF4-FFF2-40B4-BE49-F238E27FC236}">
                  <a16:creationId xmlns:a16="http://schemas.microsoft.com/office/drawing/2014/main" id="{F32732AD-65BD-0C4B-8F28-9B79B9820FC9}"/>
                </a:ext>
              </a:extLst>
            </p:cNvPr>
            <p:cNvSpPr/>
            <p:nvPr/>
          </p:nvSpPr>
          <p:spPr>
            <a:xfrm flipH="1">
              <a:off x="2645664" y="2165151"/>
              <a:ext cx="158496" cy="593121"/>
            </a:xfrm>
            <a:prstGeom prst="rect">
              <a:avLst/>
            </a:prstGeom>
            <a:gradFill>
              <a:gsLst>
                <a:gs pos="29000">
                  <a:srgbClr val="D92D8A"/>
                </a:gs>
                <a:gs pos="86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7" name="Group 36">
            <a:extLst>
              <a:ext uri="{FF2B5EF4-FFF2-40B4-BE49-F238E27FC236}">
                <a16:creationId xmlns:a16="http://schemas.microsoft.com/office/drawing/2014/main" id="{CDB2452C-A655-8D47-A8D4-3493DDA1D602}"/>
              </a:ext>
            </a:extLst>
          </p:cNvPr>
          <p:cNvGrpSpPr/>
          <p:nvPr userDrawn="1"/>
        </p:nvGrpSpPr>
        <p:grpSpPr>
          <a:xfrm flipH="1">
            <a:off x="11087460" y="742129"/>
            <a:ext cx="522582" cy="530386"/>
            <a:chOff x="2645664" y="2011680"/>
            <a:chExt cx="735606" cy="746592"/>
          </a:xfrm>
        </p:grpSpPr>
        <p:sp>
          <p:nvSpPr>
            <p:cNvPr id="38" name="Rectangle 37">
              <a:extLst>
                <a:ext uri="{FF2B5EF4-FFF2-40B4-BE49-F238E27FC236}">
                  <a16:creationId xmlns:a16="http://schemas.microsoft.com/office/drawing/2014/main" id="{02C730C6-91C6-664D-9DC8-68F6D2CB25FB}"/>
                </a:ext>
              </a:extLst>
            </p:cNvPr>
            <p:cNvSpPr/>
            <p:nvPr/>
          </p:nvSpPr>
          <p:spPr>
            <a:xfrm rot="16200000" flipH="1">
              <a:off x="2934219" y="1723125"/>
              <a:ext cx="158496" cy="735606"/>
            </a:xfrm>
            <a:prstGeom prst="rect">
              <a:avLst/>
            </a:prstGeom>
            <a:gradFill>
              <a:gsLst>
                <a:gs pos="30000">
                  <a:srgbClr val="D92D8A"/>
                </a:gs>
                <a:gs pos="91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 name="Rectangle 38">
              <a:extLst>
                <a:ext uri="{FF2B5EF4-FFF2-40B4-BE49-F238E27FC236}">
                  <a16:creationId xmlns:a16="http://schemas.microsoft.com/office/drawing/2014/main" id="{ABD38127-BA89-A54A-B41C-130C55941480}"/>
                </a:ext>
              </a:extLst>
            </p:cNvPr>
            <p:cNvSpPr/>
            <p:nvPr/>
          </p:nvSpPr>
          <p:spPr>
            <a:xfrm flipH="1">
              <a:off x="2645664" y="2165151"/>
              <a:ext cx="158496" cy="593121"/>
            </a:xfrm>
            <a:prstGeom prst="rect">
              <a:avLst/>
            </a:prstGeom>
            <a:gradFill>
              <a:gsLst>
                <a:gs pos="29000">
                  <a:srgbClr val="D92D8A"/>
                </a:gs>
                <a:gs pos="86000">
                  <a:srgbClr val="F8C9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33" name="Content Placeholder 15">
            <a:extLst>
              <a:ext uri="{FF2B5EF4-FFF2-40B4-BE49-F238E27FC236}">
                <a16:creationId xmlns:a16="http://schemas.microsoft.com/office/drawing/2014/main" id="{895CA8A0-79E6-DE47-B969-C4A95B671AB7}"/>
              </a:ext>
            </a:extLst>
          </p:cNvPr>
          <p:cNvSpPr>
            <a:spLocks noGrp="1"/>
          </p:cNvSpPr>
          <p:nvPr>
            <p:ph sz="quarter" idx="11"/>
          </p:nvPr>
        </p:nvSpPr>
        <p:spPr>
          <a:xfrm>
            <a:off x="6490347" y="1852474"/>
            <a:ext cx="4277180" cy="3280664"/>
          </a:xfrm>
        </p:spPr>
        <p:txBody>
          <a:bodyP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6022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ll-out slide">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476AA251-3835-8641-83B2-FAB7327B0A35}"/>
              </a:ext>
            </a:extLst>
          </p:cNvPr>
          <p:cNvSpPr>
            <a:spLocks noGrp="1"/>
          </p:cNvSpPr>
          <p:nvPr>
            <p:ph type="body" sz="half" idx="10"/>
          </p:nvPr>
        </p:nvSpPr>
        <p:spPr>
          <a:xfrm>
            <a:off x="2994074" y="2799440"/>
            <a:ext cx="6203852" cy="1259120"/>
          </a:xfrm>
        </p:spPr>
        <p:txBody>
          <a:bodyPr anchor="ctr">
            <a:normAutofit/>
          </a:bodyPr>
          <a:lstStyle>
            <a:lvl1pPr marL="0" indent="0" algn="ctr">
              <a:buNone/>
              <a:defRPr sz="3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a:p>
        </p:txBody>
      </p:sp>
      <p:sp>
        <p:nvSpPr>
          <p:cNvPr id="4" name="TextBox 3">
            <a:extLst>
              <a:ext uri="{FF2B5EF4-FFF2-40B4-BE49-F238E27FC236}">
                <a16:creationId xmlns:a16="http://schemas.microsoft.com/office/drawing/2014/main" id="{DA66FADD-F449-4640-B1B4-8B65C842EBF9}"/>
              </a:ext>
            </a:extLst>
          </p:cNvPr>
          <p:cNvSpPr txBox="1"/>
          <p:nvPr userDrawn="1"/>
        </p:nvSpPr>
        <p:spPr>
          <a:xfrm>
            <a:off x="245940" y="6475545"/>
            <a:ext cx="4685839" cy="230832"/>
          </a:xfrm>
          <a:prstGeom prst="rect">
            <a:avLst/>
          </a:prstGeom>
          <a:noFill/>
        </p:spPr>
        <p:txBody>
          <a:bodyPr wrap="square" rtlCol="0">
            <a:spAutoFit/>
          </a:bodyPr>
          <a:lstStyle>
            <a:defPPr>
              <a:defRPr lang="en-US"/>
            </a:defPPr>
            <a:lvl1pPr>
              <a:defRPr sz="1000" spc="300">
                <a:solidFill>
                  <a:schemeClr val="bg1">
                    <a:lumMod val="50000"/>
                  </a:schemeClr>
                </a:solidFill>
                <a:latin typeface="Arial" panose="020B0604020202020204" pitchFamily="34" charset="0"/>
                <a:cs typeface="Arial" panose="020B0604020202020204" pitchFamily="34" charset="0"/>
              </a:defRPr>
            </a:lvl1pPr>
          </a:lstStyle>
          <a:p>
            <a:pPr marL="0" lvl="0" algn="l" defTabSz="914400" rtl="0" eaLnBrk="1" latinLnBrk="0" hangingPunct="1"/>
            <a:r>
              <a:rPr lang="en-US" sz="900" kern="1200" spc="300">
                <a:solidFill>
                  <a:schemeClr val="bg1">
                    <a:lumMod val="95000"/>
                  </a:schemeClr>
                </a:solidFill>
                <a:latin typeface="Arial" panose="020B0604020202020204" pitchFamily="34" charset="0"/>
                <a:ea typeface="+mn-ea"/>
                <a:cs typeface="Arial" panose="020B0604020202020204" pitchFamily="34" charset="0"/>
              </a:rPr>
              <a:t>FLORIDA INTERNATIONAL UNIVERSITY</a:t>
            </a:r>
          </a:p>
        </p:txBody>
      </p:sp>
    </p:spTree>
    <p:extLst>
      <p:ext uri="{BB962C8B-B14F-4D97-AF65-F5344CB8AC3E}">
        <p14:creationId xmlns:p14="http://schemas.microsoft.com/office/powerpoint/2010/main" val="4079690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ly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0768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column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60D855-4CD9-FC45-9379-29AA29186698}"/>
              </a:ext>
            </a:extLst>
          </p:cNvPr>
          <p:cNvSpPr>
            <a:spLocks noGrp="1"/>
          </p:cNvSpPr>
          <p:nvPr>
            <p:ph sz="half" idx="1"/>
          </p:nvPr>
        </p:nvSpPr>
        <p:spPr>
          <a:xfrm>
            <a:off x="1590222" y="1951592"/>
            <a:ext cx="4222749" cy="4338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close up of a sign&#10;&#10;Description automatically generated">
            <a:extLst>
              <a:ext uri="{FF2B5EF4-FFF2-40B4-BE49-F238E27FC236}">
                <a16:creationId xmlns:a16="http://schemas.microsoft.com/office/drawing/2014/main" id="{FF7AE448-EA8B-3741-9051-021832094D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8510" y="219326"/>
            <a:ext cx="1217550" cy="563880"/>
          </a:xfrm>
          <a:prstGeom prst="rect">
            <a:avLst/>
          </a:prstGeom>
        </p:spPr>
      </p:pic>
      <p:sp>
        <p:nvSpPr>
          <p:cNvPr id="5" name="Title Placeholder 1">
            <a:extLst>
              <a:ext uri="{FF2B5EF4-FFF2-40B4-BE49-F238E27FC236}">
                <a16:creationId xmlns:a16="http://schemas.microsoft.com/office/drawing/2014/main" id="{0EF1B571-98EE-5644-AF99-B840E3214441}"/>
              </a:ext>
            </a:extLst>
          </p:cNvPr>
          <p:cNvSpPr>
            <a:spLocks noGrp="1"/>
          </p:cNvSpPr>
          <p:nvPr>
            <p:ph type="title"/>
          </p:nvPr>
        </p:nvSpPr>
        <p:spPr>
          <a:xfrm>
            <a:off x="1590222" y="470310"/>
            <a:ext cx="8984543" cy="1325563"/>
          </a:xfrm>
          <a:prstGeom prst="rect">
            <a:avLst/>
          </a:prstGeom>
        </p:spPr>
        <p:txBody>
          <a:bodyPr vert="horz" lIns="91440" tIns="45720" rIns="91440" bIns="45720" rtlCol="0" anchor="ctr">
            <a:normAutofit/>
          </a:bodyPr>
          <a:lstStyle>
            <a:lvl1pPr>
              <a:defRPr sz="3600"/>
            </a:lvl1pPr>
          </a:lstStyle>
          <a:p>
            <a:endParaRPr lang="en-US"/>
          </a:p>
        </p:txBody>
      </p:sp>
      <p:sp>
        <p:nvSpPr>
          <p:cNvPr id="6" name="Content Placeholder 2">
            <a:extLst>
              <a:ext uri="{FF2B5EF4-FFF2-40B4-BE49-F238E27FC236}">
                <a16:creationId xmlns:a16="http://schemas.microsoft.com/office/drawing/2014/main" id="{39C10A61-C3FE-6D42-9D75-3E01190582E4}"/>
              </a:ext>
            </a:extLst>
          </p:cNvPr>
          <p:cNvSpPr>
            <a:spLocks noGrp="1"/>
          </p:cNvSpPr>
          <p:nvPr>
            <p:ph sz="half" idx="10"/>
          </p:nvPr>
        </p:nvSpPr>
        <p:spPr>
          <a:xfrm>
            <a:off x="6352016" y="1951592"/>
            <a:ext cx="4222749" cy="4338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F1E19F95-A052-B345-B8CB-24664E9F155A}"/>
              </a:ext>
            </a:extLst>
          </p:cNvPr>
          <p:cNvSpPr txBox="1"/>
          <p:nvPr userDrawn="1"/>
        </p:nvSpPr>
        <p:spPr>
          <a:xfrm>
            <a:off x="245940" y="6475545"/>
            <a:ext cx="4685839" cy="230832"/>
          </a:xfrm>
          <a:prstGeom prst="rect">
            <a:avLst/>
          </a:prstGeom>
          <a:noFill/>
        </p:spPr>
        <p:txBody>
          <a:bodyPr wrap="square" rtlCol="0">
            <a:spAutoFit/>
          </a:bodyPr>
          <a:lstStyle>
            <a:defPPr>
              <a:defRPr lang="en-US"/>
            </a:defPPr>
            <a:lvl1pPr>
              <a:defRPr sz="1000" spc="300">
                <a:solidFill>
                  <a:schemeClr val="bg1">
                    <a:lumMod val="50000"/>
                  </a:schemeClr>
                </a:solidFill>
                <a:latin typeface="Arial" panose="020B0604020202020204" pitchFamily="34" charset="0"/>
                <a:cs typeface="Arial" panose="020B0604020202020204" pitchFamily="34" charset="0"/>
              </a:defRPr>
            </a:lvl1pPr>
          </a:lstStyle>
          <a:p>
            <a:pPr lvl="0"/>
            <a:r>
              <a:rPr lang="en-US" sz="900" kern="1200" spc="300">
                <a:solidFill>
                  <a:schemeClr val="bg1">
                    <a:lumMod val="95000"/>
                  </a:schemeClr>
                </a:solidFill>
                <a:latin typeface="Arial" panose="020B0604020202020204" pitchFamily="34" charset="0"/>
                <a:ea typeface="+mn-ea"/>
                <a:cs typeface="Arial" panose="020B0604020202020204" pitchFamily="34" charset="0"/>
              </a:rPr>
              <a:t>FLORIDA INTERNATIONAL UNIVERSITY</a:t>
            </a:r>
          </a:p>
        </p:txBody>
      </p:sp>
    </p:spTree>
    <p:extLst>
      <p:ext uri="{BB962C8B-B14F-4D97-AF65-F5344CB8AC3E}">
        <p14:creationId xmlns:p14="http://schemas.microsoft.com/office/powerpoint/2010/main" val="714295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3" name="Picture Placeholder 40">
            <a:extLst>
              <a:ext uri="{FF2B5EF4-FFF2-40B4-BE49-F238E27FC236}">
                <a16:creationId xmlns:a16="http://schemas.microsoft.com/office/drawing/2014/main" id="{01F82B3F-9873-EF4E-94EC-057DD4B20E20}"/>
              </a:ext>
            </a:extLst>
          </p:cNvPr>
          <p:cNvSpPr>
            <a:spLocks noGrp="1"/>
          </p:cNvSpPr>
          <p:nvPr>
            <p:ph type="pic" sz="quarter" idx="10"/>
          </p:nvPr>
        </p:nvSpPr>
        <p:spPr>
          <a:xfrm flipH="1">
            <a:off x="3721834" y="880677"/>
            <a:ext cx="7988142" cy="5366010"/>
          </a:xfrm>
          <a:prstGeom prst="corner">
            <a:avLst>
              <a:gd name="adj1" fmla="val 57242"/>
              <a:gd name="adj2" fmla="val 95740"/>
            </a:avLst>
          </a:prstGeom>
          <a:blipFill dpi="0" rotWithShape="0">
            <a:blip r:embed="rId2" cstate="email">
              <a:alphaModFix amt="0"/>
              <a:extLst>
                <a:ext uri="{28A0092B-C50C-407E-A947-70E740481C1C}">
                  <a14:useLocalDpi xmlns:a14="http://schemas.microsoft.com/office/drawing/2010/main"/>
                </a:ext>
              </a:extLst>
            </a:blip>
            <a:srcRect/>
            <a:stretch>
              <a:fillRect/>
            </a:stretch>
          </a:blipFill>
        </p:spPr>
        <p:txBody>
          <a:bodyPr wrap="square">
            <a:normAutofit/>
          </a:bodyPr>
          <a:lstStyle/>
          <a:p>
            <a:endParaRPr lang="en-US"/>
          </a:p>
        </p:txBody>
      </p:sp>
      <p:sp>
        <p:nvSpPr>
          <p:cNvPr id="4" name="Text Placeholder 3">
            <a:extLst>
              <a:ext uri="{FF2B5EF4-FFF2-40B4-BE49-F238E27FC236}">
                <a16:creationId xmlns:a16="http://schemas.microsoft.com/office/drawing/2014/main" id="{54BEEB5A-8893-144A-91F5-C06A23DED126}"/>
              </a:ext>
            </a:extLst>
          </p:cNvPr>
          <p:cNvSpPr>
            <a:spLocks noGrp="1"/>
          </p:cNvSpPr>
          <p:nvPr>
            <p:ph type="body" sz="half" idx="2"/>
          </p:nvPr>
        </p:nvSpPr>
        <p:spPr>
          <a:xfrm>
            <a:off x="839788" y="2951929"/>
            <a:ext cx="2469469" cy="30413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a:p>
        </p:txBody>
      </p:sp>
      <p:sp>
        <p:nvSpPr>
          <p:cNvPr id="5" name="Title 1">
            <a:extLst>
              <a:ext uri="{FF2B5EF4-FFF2-40B4-BE49-F238E27FC236}">
                <a16:creationId xmlns:a16="http://schemas.microsoft.com/office/drawing/2014/main" id="{91FA37C7-20CF-AC4A-BD08-C6142B1C51FC}"/>
              </a:ext>
            </a:extLst>
          </p:cNvPr>
          <p:cNvSpPr>
            <a:spLocks noGrp="1"/>
          </p:cNvSpPr>
          <p:nvPr>
            <p:ph type="title"/>
          </p:nvPr>
        </p:nvSpPr>
        <p:spPr>
          <a:xfrm>
            <a:off x="839788" y="748430"/>
            <a:ext cx="4720887" cy="1854093"/>
          </a:xfrm>
        </p:spPr>
        <p:txBody>
          <a:bodyPr/>
          <a:lstStyle/>
          <a:p>
            <a:endParaRPr lang="en-US"/>
          </a:p>
        </p:txBody>
      </p:sp>
      <p:pic>
        <p:nvPicPr>
          <p:cNvPr id="6" name="Picture 5" descr="A close up of a sign&#10;&#10;Description automatically generated">
            <a:extLst>
              <a:ext uri="{FF2B5EF4-FFF2-40B4-BE49-F238E27FC236}">
                <a16:creationId xmlns:a16="http://schemas.microsoft.com/office/drawing/2014/main" id="{024E5270-E663-6349-BFBE-6C5E5807A15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7654" y="6123851"/>
            <a:ext cx="1217550" cy="563880"/>
          </a:xfrm>
          <a:prstGeom prst="rect">
            <a:avLst/>
          </a:prstGeom>
        </p:spPr>
      </p:pic>
      <p:grpSp>
        <p:nvGrpSpPr>
          <p:cNvPr id="8" name="Group 7">
            <a:extLst>
              <a:ext uri="{FF2B5EF4-FFF2-40B4-BE49-F238E27FC236}">
                <a16:creationId xmlns:a16="http://schemas.microsoft.com/office/drawing/2014/main" id="{C1995F14-BCAF-A943-B330-BDBF466216E3}"/>
              </a:ext>
            </a:extLst>
          </p:cNvPr>
          <p:cNvGrpSpPr/>
          <p:nvPr userDrawn="1"/>
        </p:nvGrpSpPr>
        <p:grpSpPr>
          <a:xfrm>
            <a:off x="3721835" y="773552"/>
            <a:ext cx="7988141" cy="2408473"/>
            <a:chOff x="3673920" y="736031"/>
            <a:chExt cx="7988141" cy="2408473"/>
          </a:xfrm>
        </p:grpSpPr>
        <p:sp>
          <p:nvSpPr>
            <p:cNvPr id="9" name="Rectangle 8">
              <a:extLst>
                <a:ext uri="{FF2B5EF4-FFF2-40B4-BE49-F238E27FC236}">
                  <a16:creationId xmlns:a16="http://schemas.microsoft.com/office/drawing/2014/main" id="{32DC6E15-79FC-9B4E-8E6B-F01C12947347}"/>
                </a:ext>
              </a:extLst>
            </p:cNvPr>
            <p:cNvSpPr/>
            <p:nvPr/>
          </p:nvSpPr>
          <p:spPr>
            <a:xfrm>
              <a:off x="6426113" y="736031"/>
              <a:ext cx="5235948" cy="110300"/>
            </a:xfrm>
            <a:prstGeom prst="rect">
              <a:avLst/>
            </a:prstGeom>
            <a:gradFill>
              <a:gsLst>
                <a:gs pos="0">
                  <a:srgbClr val="D92D8A"/>
                </a:gs>
                <a:gs pos="32000">
                  <a:srgbClr val="F8C9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162493B4-9D15-5940-B5ED-66732B4B293A}"/>
                </a:ext>
              </a:extLst>
            </p:cNvPr>
            <p:cNvSpPr/>
            <p:nvPr/>
          </p:nvSpPr>
          <p:spPr>
            <a:xfrm rot="5400000">
              <a:off x="6048976" y="1212201"/>
              <a:ext cx="860965" cy="106691"/>
            </a:xfrm>
            <a:prstGeom prst="rect">
              <a:avLst/>
            </a:prstGeom>
            <a:gradFill>
              <a:gsLst>
                <a:gs pos="0">
                  <a:srgbClr val="D92D8A"/>
                </a:gs>
                <a:gs pos="56000">
                  <a:srgbClr val="F8C9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7F65F000-A2F0-714C-ADAA-960582B7C4AB}"/>
                </a:ext>
              </a:extLst>
            </p:cNvPr>
            <p:cNvSpPr/>
            <p:nvPr/>
          </p:nvSpPr>
          <p:spPr>
            <a:xfrm rot="16200000">
              <a:off x="5741965" y="2347501"/>
              <a:ext cx="1474993" cy="106693"/>
            </a:xfrm>
            <a:prstGeom prst="rect">
              <a:avLst/>
            </a:prstGeom>
            <a:gradFill>
              <a:gsLst>
                <a:gs pos="7000">
                  <a:srgbClr val="D92D8A"/>
                </a:gs>
                <a:gs pos="55000">
                  <a:srgbClr val="F8C9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486AD155-D0FF-8642-B412-219D327DA829}"/>
                </a:ext>
              </a:extLst>
            </p:cNvPr>
            <p:cNvSpPr/>
            <p:nvPr/>
          </p:nvSpPr>
          <p:spPr>
            <a:xfrm flipH="1">
              <a:off x="3673920" y="3034776"/>
              <a:ext cx="2858884" cy="109728"/>
            </a:xfrm>
            <a:prstGeom prst="rect">
              <a:avLst/>
            </a:prstGeom>
            <a:gradFill>
              <a:gsLst>
                <a:gs pos="0">
                  <a:srgbClr val="D92D8A"/>
                </a:gs>
                <a:gs pos="32000">
                  <a:srgbClr val="F8C9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2588732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6525A8C-1EFB-6341-8B8C-79B7C59F703F}"/>
              </a:ext>
            </a:extLst>
          </p:cNvPr>
          <p:cNvSpPr>
            <a:spLocks noGrp="1"/>
          </p:cNvSpPr>
          <p:nvPr>
            <p:ph type="pic" sz="quarter" idx="11"/>
          </p:nvPr>
        </p:nvSpPr>
        <p:spPr>
          <a:xfrm>
            <a:off x="3843957" y="696340"/>
            <a:ext cx="7622001" cy="5015143"/>
          </a:xfrm>
          <a:prstGeom prst="corner">
            <a:avLst>
              <a:gd name="adj1" fmla="val 78408"/>
              <a:gd name="adj2" fmla="val 117748"/>
            </a:avLst>
          </a:prstGeom>
        </p:spPr>
        <p:txBody>
          <a:bodyPr/>
          <a:lstStyle/>
          <a:p>
            <a:endParaRPr lang="en-US"/>
          </a:p>
        </p:txBody>
      </p:sp>
      <p:pic>
        <p:nvPicPr>
          <p:cNvPr id="4" name="Picture 3" descr="A close up of a sign&#10;&#10;Description automatically generated">
            <a:extLst>
              <a:ext uri="{FF2B5EF4-FFF2-40B4-BE49-F238E27FC236}">
                <a16:creationId xmlns:a16="http://schemas.microsoft.com/office/drawing/2014/main" id="{31E7B94C-6884-7948-9EDC-3BED80DDDB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29936" y="686124"/>
            <a:ext cx="1217550" cy="563880"/>
          </a:xfrm>
          <a:prstGeom prst="rect">
            <a:avLst/>
          </a:prstGeom>
        </p:spPr>
      </p:pic>
      <p:sp>
        <p:nvSpPr>
          <p:cNvPr id="5" name="Text Placeholder 3">
            <a:extLst>
              <a:ext uri="{FF2B5EF4-FFF2-40B4-BE49-F238E27FC236}">
                <a16:creationId xmlns:a16="http://schemas.microsoft.com/office/drawing/2014/main" id="{821AA497-2E05-2249-9F34-D8D245642331}"/>
              </a:ext>
            </a:extLst>
          </p:cNvPr>
          <p:cNvSpPr>
            <a:spLocks noGrp="1"/>
          </p:cNvSpPr>
          <p:nvPr>
            <p:ph type="body" sz="half" idx="10"/>
          </p:nvPr>
        </p:nvSpPr>
        <p:spPr>
          <a:xfrm>
            <a:off x="726042" y="1371538"/>
            <a:ext cx="2583215" cy="3444301"/>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a:p>
        </p:txBody>
      </p:sp>
      <p:sp>
        <p:nvSpPr>
          <p:cNvPr id="6" name="Title 1">
            <a:extLst>
              <a:ext uri="{FF2B5EF4-FFF2-40B4-BE49-F238E27FC236}">
                <a16:creationId xmlns:a16="http://schemas.microsoft.com/office/drawing/2014/main" id="{E6C8A8FC-C281-7540-A2F1-0C7261C1AFA7}"/>
              </a:ext>
            </a:extLst>
          </p:cNvPr>
          <p:cNvSpPr>
            <a:spLocks noGrp="1"/>
          </p:cNvSpPr>
          <p:nvPr>
            <p:ph type="title"/>
          </p:nvPr>
        </p:nvSpPr>
        <p:spPr>
          <a:xfrm>
            <a:off x="726040" y="544528"/>
            <a:ext cx="2583217" cy="563880"/>
          </a:xfrm>
          <a:prstGeom prst="rect">
            <a:avLst/>
          </a:prstGeom>
        </p:spPr>
        <p:txBody>
          <a:bodyPr anchor="ctr">
            <a:noAutofit/>
          </a:bodyPr>
          <a:lstStyle>
            <a:lvl1pPr>
              <a:defRPr sz="2400">
                <a:solidFill>
                  <a:schemeClr val="bg1"/>
                </a:solidFill>
              </a:defRPr>
            </a:lvl1pPr>
          </a:lstStyle>
          <a:p>
            <a:endParaRPr lang="en-US"/>
          </a:p>
        </p:txBody>
      </p:sp>
      <p:grpSp>
        <p:nvGrpSpPr>
          <p:cNvPr id="7" name="Group 6">
            <a:extLst>
              <a:ext uri="{FF2B5EF4-FFF2-40B4-BE49-F238E27FC236}">
                <a16:creationId xmlns:a16="http://schemas.microsoft.com/office/drawing/2014/main" id="{B90C27EA-5D11-5546-8472-866F259E7BFC}"/>
              </a:ext>
            </a:extLst>
          </p:cNvPr>
          <p:cNvGrpSpPr/>
          <p:nvPr userDrawn="1"/>
        </p:nvGrpSpPr>
        <p:grpSpPr>
          <a:xfrm>
            <a:off x="3843957" y="582803"/>
            <a:ext cx="7628351" cy="1197932"/>
            <a:chOff x="3840781" y="580943"/>
            <a:chExt cx="7628351" cy="1197932"/>
          </a:xfrm>
        </p:grpSpPr>
        <p:sp>
          <p:nvSpPr>
            <p:cNvPr id="8" name="Rectangle 7">
              <a:extLst>
                <a:ext uri="{FF2B5EF4-FFF2-40B4-BE49-F238E27FC236}">
                  <a16:creationId xmlns:a16="http://schemas.microsoft.com/office/drawing/2014/main" id="{4215F3C6-7BE9-E34E-B778-A0FF431CC9C1}"/>
                </a:ext>
              </a:extLst>
            </p:cNvPr>
            <p:cNvSpPr/>
            <p:nvPr/>
          </p:nvSpPr>
          <p:spPr>
            <a:xfrm flipH="1">
              <a:off x="3840781" y="580944"/>
              <a:ext cx="5970185" cy="113536"/>
            </a:xfrm>
            <a:prstGeom prst="rect">
              <a:avLst/>
            </a:prstGeom>
            <a:gradFill>
              <a:gsLst>
                <a:gs pos="7000">
                  <a:srgbClr val="00FFFF"/>
                </a:gs>
                <a:gs pos="79000">
                  <a:srgbClr val="F8C9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8">
              <a:extLst>
                <a:ext uri="{FF2B5EF4-FFF2-40B4-BE49-F238E27FC236}">
                  <a16:creationId xmlns:a16="http://schemas.microsoft.com/office/drawing/2014/main" id="{9C83E426-A956-204B-922C-C9B114A51E89}"/>
                </a:ext>
              </a:extLst>
            </p:cNvPr>
            <p:cNvSpPr/>
            <p:nvPr/>
          </p:nvSpPr>
          <p:spPr>
            <a:xfrm>
              <a:off x="9757159" y="1669147"/>
              <a:ext cx="1711973" cy="109728"/>
            </a:xfrm>
            <a:prstGeom prst="rect">
              <a:avLst/>
            </a:prstGeom>
            <a:gradFill>
              <a:gsLst>
                <a:gs pos="9000">
                  <a:srgbClr val="00FFFF"/>
                </a:gs>
                <a:gs pos="62000">
                  <a:srgbClr val="F8C9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744F2D43-E606-9E4C-B3E1-C3F4607A4260}"/>
                </a:ext>
              </a:extLst>
            </p:cNvPr>
            <p:cNvSpPr/>
            <p:nvPr/>
          </p:nvSpPr>
          <p:spPr>
            <a:xfrm rot="5400000" flipH="1">
              <a:off x="9201318" y="1125045"/>
              <a:ext cx="1197932" cy="109728"/>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3659809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pic>
        <p:nvPicPr>
          <p:cNvPr id="12" name="Picture 11" descr="A picture containing flying, plane, bird&#10;&#10;Description automatically generated">
            <a:extLst>
              <a:ext uri="{FF2B5EF4-FFF2-40B4-BE49-F238E27FC236}">
                <a16:creationId xmlns:a16="http://schemas.microsoft.com/office/drawing/2014/main" id="{64D9EE0F-6494-1A4B-AB72-3C7AE9F28FC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7443" cy="6858000"/>
          </a:xfrm>
          <a:prstGeom prst="rect">
            <a:avLst/>
          </a:prstGeom>
        </p:spPr>
      </p:pic>
      <p:sp>
        <p:nvSpPr>
          <p:cNvPr id="4" name="Picture Placeholder 3">
            <a:extLst>
              <a:ext uri="{FF2B5EF4-FFF2-40B4-BE49-F238E27FC236}">
                <a16:creationId xmlns:a16="http://schemas.microsoft.com/office/drawing/2014/main" id="{2084FFD0-FE9F-7B4A-B7A3-7CE892EF9B99}"/>
              </a:ext>
            </a:extLst>
          </p:cNvPr>
          <p:cNvSpPr>
            <a:spLocks noGrp="1"/>
          </p:cNvSpPr>
          <p:nvPr>
            <p:ph type="pic" sz="quarter" idx="11"/>
          </p:nvPr>
        </p:nvSpPr>
        <p:spPr>
          <a:xfrm>
            <a:off x="3887648" y="546137"/>
            <a:ext cx="7578309" cy="5618863"/>
          </a:xfrm>
          <a:prstGeom prst="corner">
            <a:avLst>
              <a:gd name="adj1" fmla="val 80709"/>
              <a:gd name="adj2" fmla="val 104483"/>
            </a:avLst>
          </a:prstGeom>
        </p:spPr>
        <p:txBody>
          <a:bodyPr/>
          <a:lstStyle>
            <a:lvl1pPr>
              <a:defRPr>
                <a:solidFill>
                  <a:schemeClr val="tx1">
                    <a:lumMod val="65000"/>
                    <a:lumOff val="35000"/>
                  </a:schemeClr>
                </a:solidFill>
              </a:defRPr>
            </a:lvl1pPr>
          </a:lstStyle>
          <a:p>
            <a:endParaRPr lang="en-US"/>
          </a:p>
        </p:txBody>
      </p:sp>
      <p:pic>
        <p:nvPicPr>
          <p:cNvPr id="5" name="Picture 4" descr="A close up of a sign&#10;&#10;Description automatically generated">
            <a:extLst>
              <a:ext uri="{FF2B5EF4-FFF2-40B4-BE49-F238E27FC236}">
                <a16:creationId xmlns:a16="http://schemas.microsoft.com/office/drawing/2014/main" id="{BE8B4190-7A7B-3447-AACA-71ED88EA3DC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29936" y="686124"/>
            <a:ext cx="1217550" cy="563880"/>
          </a:xfrm>
          <a:prstGeom prst="rect">
            <a:avLst/>
          </a:prstGeom>
        </p:spPr>
      </p:pic>
      <p:sp>
        <p:nvSpPr>
          <p:cNvPr id="6" name="Text Placeholder 3">
            <a:extLst>
              <a:ext uri="{FF2B5EF4-FFF2-40B4-BE49-F238E27FC236}">
                <a16:creationId xmlns:a16="http://schemas.microsoft.com/office/drawing/2014/main" id="{8BBA3D3B-F75B-7247-96EC-42A55EF769AE}"/>
              </a:ext>
            </a:extLst>
          </p:cNvPr>
          <p:cNvSpPr>
            <a:spLocks noGrp="1"/>
          </p:cNvSpPr>
          <p:nvPr>
            <p:ph type="body" sz="half" idx="10"/>
          </p:nvPr>
        </p:nvSpPr>
        <p:spPr>
          <a:xfrm>
            <a:off x="726042" y="1371538"/>
            <a:ext cx="2583215" cy="3444301"/>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a:p>
        </p:txBody>
      </p:sp>
      <p:grpSp>
        <p:nvGrpSpPr>
          <p:cNvPr id="7" name="Group 6">
            <a:extLst>
              <a:ext uri="{FF2B5EF4-FFF2-40B4-BE49-F238E27FC236}">
                <a16:creationId xmlns:a16="http://schemas.microsoft.com/office/drawing/2014/main" id="{DEA623E1-FED3-3B47-8817-14EF8A883FB7}"/>
              </a:ext>
            </a:extLst>
          </p:cNvPr>
          <p:cNvGrpSpPr/>
          <p:nvPr userDrawn="1"/>
        </p:nvGrpSpPr>
        <p:grpSpPr>
          <a:xfrm>
            <a:off x="3887648" y="438917"/>
            <a:ext cx="7578438" cy="1195570"/>
            <a:chOff x="3884346" y="453875"/>
            <a:chExt cx="7578438" cy="1195570"/>
          </a:xfrm>
        </p:grpSpPr>
        <p:sp>
          <p:nvSpPr>
            <p:cNvPr id="8" name="Rectangle 7">
              <a:extLst>
                <a:ext uri="{FF2B5EF4-FFF2-40B4-BE49-F238E27FC236}">
                  <a16:creationId xmlns:a16="http://schemas.microsoft.com/office/drawing/2014/main" id="{F090177E-9537-5F45-AFBE-4A490F8D6F92}"/>
                </a:ext>
              </a:extLst>
            </p:cNvPr>
            <p:cNvSpPr/>
            <p:nvPr/>
          </p:nvSpPr>
          <p:spPr>
            <a:xfrm flipH="1">
              <a:off x="3884346" y="453875"/>
              <a:ext cx="5975988" cy="108513"/>
            </a:xfrm>
            <a:prstGeom prst="rect">
              <a:avLst/>
            </a:prstGeom>
            <a:gradFill>
              <a:gsLst>
                <a:gs pos="7000">
                  <a:srgbClr val="00FFFF"/>
                </a:gs>
                <a:gs pos="79000">
                  <a:srgbClr val="F8C9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8">
              <a:extLst>
                <a:ext uri="{FF2B5EF4-FFF2-40B4-BE49-F238E27FC236}">
                  <a16:creationId xmlns:a16="http://schemas.microsoft.com/office/drawing/2014/main" id="{3169BA91-4DC2-7049-92BF-1B3EAE687357}"/>
                </a:ext>
              </a:extLst>
            </p:cNvPr>
            <p:cNvSpPr/>
            <p:nvPr/>
          </p:nvSpPr>
          <p:spPr>
            <a:xfrm rot="5400000" flipH="1">
              <a:off x="9264368" y="944309"/>
              <a:ext cx="1080817" cy="111114"/>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C211978C-319D-DE49-9152-FBF63531B669}"/>
                </a:ext>
              </a:extLst>
            </p:cNvPr>
            <p:cNvSpPr/>
            <p:nvPr/>
          </p:nvSpPr>
          <p:spPr>
            <a:xfrm>
              <a:off x="9750298" y="1538958"/>
              <a:ext cx="1712486" cy="110487"/>
            </a:xfrm>
            <a:prstGeom prst="rect">
              <a:avLst/>
            </a:prstGeom>
            <a:gradFill>
              <a:gsLst>
                <a:gs pos="9000">
                  <a:srgbClr val="00FFFF"/>
                </a:gs>
                <a:gs pos="62000">
                  <a:srgbClr val="F8C9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1" name="Title 1">
            <a:extLst>
              <a:ext uri="{FF2B5EF4-FFF2-40B4-BE49-F238E27FC236}">
                <a16:creationId xmlns:a16="http://schemas.microsoft.com/office/drawing/2014/main" id="{DBB3F20F-B263-4446-8E1A-6206F56911E2}"/>
              </a:ext>
            </a:extLst>
          </p:cNvPr>
          <p:cNvSpPr>
            <a:spLocks noGrp="1"/>
          </p:cNvSpPr>
          <p:nvPr>
            <p:ph type="title"/>
          </p:nvPr>
        </p:nvSpPr>
        <p:spPr>
          <a:xfrm>
            <a:off x="726040" y="544528"/>
            <a:ext cx="2583217" cy="563880"/>
          </a:xfrm>
          <a:prstGeom prst="rect">
            <a:avLst/>
          </a:prstGeom>
        </p:spPr>
        <p:txBody>
          <a:bodyPr anchor="ctr">
            <a:noAutofit/>
          </a:bodyPr>
          <a:lstStyle>
            <a:lvl1pPr>
              <a:defRPr sz="24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760997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6F743E-C74B-214B-B173-9EFE2CD82F0D}"/>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457611A3-7DA6-4941-8266-CCDEC1D5B741}"/>
              </a:ext>
            </a:extLst>
          </p:cNvPr>
          <p:cNvSpPr>
            <a:spLocks noGrp="1"/>
          </p:cNvSpPr>
          <p:nvPr>
            <p:ph type="pic" sz="quarter" idx="11"/>
          </p:nvPr>
        </p:nvSpPr>
        <p:spPr>
          <a:xfrm>
            <a:off x="3893905" y="537158"/>
            <a:ext cx="7570949" cy="5799726"/>
          </a:xfrm>
          <a:prstGeom prst="corner">
            <a:avLst>
              <a:gd name="adj1" fmla="val 83572"/>
              <a:gd name="adj2" fmla="val 113968"/>
            </a:avLst>
          </a:prstGeom>
        </p:spPr>
        <p:txBody>
          <a:bodyPr/>
          <a:lstStyle/>
          <a:p>
            <a:endParaRPr lang="en-US"/>
          </a:p>
        </p:txBody>
      </p:sp>
      <p:pic>
        <p:nvPicPr>
          <p:cNvPr id="5" name="Picture 4" descr="A close up of a sign&#10;&#10;Description automatically generated">
            <a:extLst>
              <a:ext uri="{FF2B5EF4-FFF2-40B4-BE49-F238E27FC236}">
                <a16:creationId xmlns:a16="http://schemas.microsoft.com/office/drawing/2014/main" id="{CA158107-483F-AE4B-81A6-57EC0902E1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7654" y="6123851"/>
            <a:ext cx="1217550" cy="563880"/>
          </a:xfrm>
          <a:prstGeom prst="rect">
            <a:avLst/>
          </a:prstGeom>
        </p:spPr>
      </p:pic>
      <p:sp>
        <p:nvSpPr>
          <p:cNvPr id="6" name="Title 1">
            <a:extLst>
              <a:ext uri="{FF2B5EF4-FFF2-40B4-BE49-F238E27FC236}">
                <a16:creationId xmlns:a16="http://schemas.microsoft.com/office/drawing/2014/main" id="{936ACA9C-A609-644F-AC2C-E59094058F22}"/>
              </a:ext>
            </a:extLst>
          </p:cNvPr>
          <p:cNvSpPr>
            <a:spLocks noGrp="1"/>
          </p:cNvSpPr>
          <p:nvPr>
            <p:ph type="title"/>
          </p:nvPr>
        </p:nvSpPr>
        <p:spPr>
          <a:xfrm>
            <a:off x="726040" y="544528"/>
            <a:ext cx="2583217" cy="563880"/>
          </a:xfrm>
          <a:prstGeom prst="rect">
            <a:avLst/>
          </a:prstGeom>
        </p:spPr>
        <p:txBody>
          <a:bodyPr anchor="ctr">
            <a:noAutofit/>
          </a:bodyPr>
          <a:lstStyle>
            <a:lvl1pPr>
              <a:defRPr sz="2400">
                <a:solidFill>
                  <a:schemeClr val="accent3"/>
                </a:solidFill>
              </a:defRPr>
            </a:lvl1pPr>
          </a:lstStyle>
          <a:p>
            <a:endParaRPr lang="en-US"/>
          </a:p>
        </p:txBody>
      </p:sp>
      <p:sp>
        <p:nvSpPr>
          <p:cNvPr id="7" name="Text Placeholder 3">
            <a:extLst>
              <a:ext uri="{FF2B5EF4-FFF2-40B4-BE49-F238E27FC236}">
                <a16:creationId xmlns:a16="http://schemas.microsoft.com/office/drawing/2014/main" id="{8A3DAFB7-60E6-1441-B24D-9C1F734F58BF}"/>
              </a:ext>
            </a:extLst>
          </p:cNvPr>
          <p:cNvSpPr>
            <a:spLocks noGrp="1"/>
          </p:cNvSpPr>
          <p:nvPr>
            <p:ph type="body" sz="half" idx="10"/>
          </p:nvPr>
        </p:nvSpPr>
        <p:spPr>
          <a:xfrm>
            <a:off x="726042" y="1371538"/>
            <a:ext cx="2583215" cy="3444301"/>
          </a:xfrm>
        </p:spPr>
        <p:txBody>
          <a:bodyPr/>
          <a:lstStyle>
            <a:lvl1pPr marL="0" indent="0">
              <a:buNone/>
              <a:defRPr sz="16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a:p>
        </p:txBody>
      </p:sp>
      <p:grpSp>
        <p:nvGrpSpPr>
          <p:cNvPr id="8" name="Group 7">
            <a:extLst>
              <a:ext uri="{FF2B5EF4-FFF2-40B4-BE49-F238E27FC236}">
                <a16:creationId xmlns:a16="http://schemas.microsoft.com/office/drawing/2014/main" id="{ED4E7D76-C3ED-8641-B474-65A69EB4CAD3}"/>
              </a:ext>
            </a:extLst>
          </p:cNvPr>
          <p:cNvGrpSpPr/>
          <p:nvPr userDrawn="1"/>
        </p:nvGrpSpPr>
        <p:grpSpPr>
          <a:xfrm>
            <a:off x="3893905" y="434340"/>
            <a:ext cx="7570949" cy="1059565"/>
            <a:chOff x="3893905" y="434339"/>
            <a:chExt cx="7570949" cy="1059565"/>
          </a:xfrm>
        </p:grpSpPr>
        <p:sp>
          <p:nvSpPr>
            <p:cNvPr id="9" name="Rectangle 8">
              <a:extLst>
                <a:ext uri="{FF2B5EF4-FFF2-40B4-BE49-F238E27FC236}">
                  <a16:creationId xmlns:a16="http://schemas.microsoft.com/office/drawing/2014/main" id="{ED80F71C-3C06-414A-B4F3-EA00E023389F}"/>
                </a:ext>
              </a:extLst>
            </p:cNvPr>
            <p:cNvSpPr/>
            <p:nvPr/>
          </p:nvSpPr>
          <p:spPr>
            <a:xfrm flipH="1">
              <a:off x="3893905" y="434339"/>
              <a:ext cx="6713955" cy="109728"/>
            </a:xfrm>
            <a:prstGeom prst="rect">
              <a:avLst/>
            </a:prstGeom>
            <a:gradFill>
              <a:gsLst>
                <a:gs pos="0">
                  <a:srgbClr val="D92D8A"/>
                </a:gs>
                <a:gs pos="32000">
                  <a:srgbClr val="F8C9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4091A517-7BE4-1947-9D32-E2AC4C6021B3}"/>
                </a:ext>
              </a:extLst>
            </p:cNvPr>
            <p:cNvSpPr/>
            <p:nvPr/>
          </p:nvSpPr>
          <p:spPr>
            <a:xfrm rot="5400000" flipH="1">
              <a:off x="10127459" y="906370"/>
              <a:ext cx="848793" cy="110368"/>
            </a:xfrm>
            <a:prstGeom prst="rect">
              <a:avLst/>
            </a:prstGeom>
            <a:gradFill>
              <a:gsLst>
                <a:gs pos="97000">
                  <a:srgbClr val="D92D8A"/>
                </a:gs>
                <a:gs pos="7000">
                  <a:srgbClr val="D92D8A"/>
                </a:gs>
                <a:gs pos="55000">
                  <a:srgbClr val="F8C9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71B09379-08CB-F142-8445-073D64045AF1}"/>
                </a:ext>
              </a:extLst>
            </p:cNvPr>
            <p:cNvSpPr/>
            <p:nvPr/>
          </p:nvSpPr>
          <p:spPr>
            <a:xfrm>
              <a:off x="10497148" y="1381850"/>
              <a:ext cx="967706" cy="112054"/>
            </a:xfrm>
            <a:prstGeom prst="rect">
              <a:avLst/>
            </a:prstGeom>
            <a:gradFill>
              <a:gsLst>
                <a:gs pos="10000">
                  <a:srgbClr val="D92D8A"/>
                </a:gs>
                <a:gs pos="61000">
                  <a:srgbClr val="F8C9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3082222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F1F921-75B0-9943-B1DF-025B2C48E6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1FDCEF-2E0F-6748-B31C-B512291498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blue sky&#10;&#10;Description automatically generated">
            <a:extLst>
              <a:ext uri="{FF2B5EF4-FFF2-40B4-BE49-F238E27FC236}">
                <a16:creationId xmlns:a16="http://schemas.microsoft.com/office/drawing/2014/main" id="{E2B0E723-963E-D746-9C64-1044790CE17F}"/>
              </a:ext>
            </a:extLst>
          </p:cNvPr>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0" y="3060"/>
            <a:ext cx="12192000" cy="6854940"/>
          </a:xfrm>
          <a:prstGeom prst="rect">
            <a:avLst/>
          </a:prstGeom>
        </p:spPr>
      </p:pic>
    </p:spTree>
    <p:extLst>
      <p:ext uri="{BB962C8B-B14F-4D97-AF65-F5344CB8AC3E}">
        <p14:creationId xmlns:p14="http://schemas.microsoft.com/office/powerpoint/2010/main" val="2920888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88" r:id="rId4"/>
    <p:sldLayoutId id="2147483671" r:id="rId5"/>
    <p:sldLayoutId id="2147483692" r:id="rId6"/>
    <p:sldLayoutId id="2147483673" r:id="rId7"/>
    <p:sldLayoutId id="2147483674" r:id="rId8"/>
    <p:sldLayoutId id="2147483675" r:id="rId9"/>
    <p:sldLayoutId id="2147483676"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Lst>
  <p:txStyles>
    <p:titleStyle>
      <a:lvl1pPr algn="l" defTabSz="914400" rtl="0" eaLnBrk="1" latinLnBrk="0" hangingPunct="1">
        <a:lnSpc>
          <a:spcPct val="90000"/>
        </a:lnSpc>
        <a:spcBef>
          <a:spcPct val="0"/>
        </a:spcBef>
        <a:buNone/>
        <a:defRPr sz="3600" kern="1200">
          <a:solidFill>
            <a:schemeClr val="accent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exportcontrol.fiu.edu/export/regulations/" TargetMode="Externa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hyperlink" Target="https://exportcontrol.fiu.edu/export/regulations/" TargetMode="Externa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hyperlink" Target="https://exportcontrol.fiu.edu/export/regulations/" TargetMode="Externa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exportcontrol.fiu.edu/export/topics/data-security/" TargetMode="External"/><Relationship Id="rId2" Type="http://schemas.openxmlformats.org/officeDocument/2006/relationships/hyperlink" Target="https://exportcontrol.fiu.edu/export/topics/cleared-facilities-and-personnel/" TargetMode="Externa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xportcontrol.fiu.edu/export/topics/data-security/" TargetMode="External"/><Relationship Id="rId2" Type="http://schemas.openxmlformats.org/officeDocument/2006/relationships/hyperlink" Target="https://exportcontrol.fiu.edu/export/topics/cleared-facilities-and-personne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xportcontrol.fiu.edu/activities/teach-lecture/" TargetMode="External"/><Relationship Id="rId2" Type="http://schemas.openxmlformats.org/officeDocument/2006/relationships/hyperlink" Target="https://exportcontrol.fiu.edu/activities/distance-ed/"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Collaborate%20With%20an%20International%20Party,%20Colleague%20or%20Entity" TargetMode="External"/><Relationship Id="rId2" Type="http://schemas.openxmlformats.org/officeDocument/2006/relationships/hyperlink" Target="https://exportcontrol.fiu.edu/activities/research/"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pngall.com/world-map-png" TargetMode="External"/><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hyperlink" Target="https://exportcontrol.fiu.edu/activities/ship-abroad/"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Collaborate%20With%20an%20International%20Party,%20Colleague%20or%20Entity" TargetMode="External"/><Relationship Id="rId2" Type="http://schemas.openxmlformats.org/officeDocument/2006/relationships/hyperlink" Target="https://exportcontrol.fiu.edu/activities/research/"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exportcontrol.fiu.edu/" TargetMode="External"/><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exportcontrol.fiu.edu/export/topics/" TargetMode="External"/><Relationship Id="rId2" Type="http://schemas.openxmlformats.org/officeDocument/2006/relationships/hyperlink" Target="https://exportcontrol.fiu.edu/export/definitions/" TargetMode="External"/><Relationship Id="rId1" Type="http://schemas.openxmlformats.org/officeDocument/2006/relationships/slideLayout" Target="../slideLayouts/slideLayout13.xml"/><Relationship Id="rId6" Type="http://schemas.openxmlformats.org/officeDocument/2006/relationships/hyperlink" Target="https://exportcontrol.fiu.edu/export/faqs/" TargetMode="External"/><Relationship Id="rId5" Type="http://schemas.openxmlformats.org/officeDocument/2006/relationships/hyperlink" Target="https://exportcontrol.fiu.edu/export/regulations/" TargetMode="External"/><Relationship Id="rId4" Type="http://schemas.openxmlformats.org/officeDocument/2006/relationships/hyperlink" Target="https://exportcontrol.fiu.edu/export/basic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xportcontrol.fiu.edu/export/topics/" TargetMode="External"/><Relationship Id="rId2" Type="http://schemas.openxmlformats.org/officeDocument/2006/relationships/hyperlink" Target="https://exportcontrol.fiu.edu/export/definitions/" TargetMode="External"/><Relationship Id="rId1" Type="http://schemas.openxmlformats.org/officeDocument/2006/relationships/slideLayout" Target="../slideLayouts/slideLayout13.xml"/><Relationship Id="rId6" Type="http://schemas.openxmlformats.org/officeDocument/2006/relationships/hyperlink" Target="https://exportcontrol.fiu.edu/export/faqs/" TargetMode="External"/><Relationship Id="rId5" Type="http://schemas.openxmlformats.org/officeDocument/2006/relationships/hyperlink" Target="https://exportcontrol.fiu.edu/export/regulations/" TargetMode="External"/><Relationship Id="rId4" Type="http://schemas.openxmlformats.org/officeDocument/2006/relationships/hyperlink" Target="https://exportcontrol.fiu.edu/export/basic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xportcontrol.fiu.edu/export/topics/foreign-influence/" TargetMode="External"/><Relationship Id="rId2" Type="http://schemas.openxmlformats.org/officeDocument/2006/relationships/hyperlink" Target="https://exportcontrol.fiu.edu/export/regulations/"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exportcontrol.fiu.edu" TargetMode="External"/><Relationship Id="rId2" Type="http://schemas.openxmlformats.org/officeDocument/2006/relationships/hyperlink" Target="https://policies.fiu.edu/files/896.pdf"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exportcontrol.fiu.edu/export/regulations/" TargetMode="Externa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hyperlink" Target="https://exportcontrol.fiu.edu/export/regulations/"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5EE7E-78DF-CB43-BB57-897A3D5D9CC0}"/>
              </a:ext>
            </a:extLst>
          </p:cNvPr>
          <p:cNvSpPr>
            <a:spLocks noGrp="1"/>
          </p:cNvSpPr>
          <p:nvPr>
            <p:ph type="title"/>
          </p:nvPr>
        </p:nvSpPr>
        <p:spPr/>
        <p:txBody>
          <a:bodyPr>
            <a:normAutofit/>
          </a:bodyPr>
          <a:lstStyle/>
          <a:p>
            <a:pPr marL="0" marR="0" lvl="0" indent="0"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en-US" dirty="0"/>
              <a:t>Export Control Basics</a:t>
            </a:r>
            <a:br>
              <a:rPr lang="en-US" dirty="0"/>
            </a:br>
            <a:r>
              <a:rPr kumimoji="0" lang="en-US" sz="1400" b="0" i="0" u="none" strike="noStrike" kern="1200" cap="all" spc="600" normalizeH="0" baseline="0" noProof="0" dirty="0">
                <a:ln>
                  <a:noFill/>
                </a:ln>
                <a:solidFill>
                  <a:srgbClr val="FFFFFF"/>
                </a:solidFill>
                <a:effectLst/>
                <a:uLnTx/>
                <a:uFillTx/>
                <a:latin typeface="Gill Sans Nova"/>
                <a:ea typeface="+mn-ea"/>
                <a:cs typeface="+mn-cs"/>
              </a:rPr>
              <a:t>Office of University Compliance</a:t>
            </a:r>
            <a:endParaRPr lang="en-US" dirty="0"/>
          </a:p>
        </p:txBody>
      </p:sp>
      <p:pic>
        <p:nvPicPr>
          <p:cNvPr id="3" name="Picture 2" descr="A close up of a sign&#10;&#10;Description automatically generated">
            <a:extLst>
              <a:ext uri="{FF2B5EF4-FFF2-40B4-BE49-F238E27FC236}">
                <a16:creationId xmlns:a16="http://schemas.microsoft.com/office/drawing/2014/main" id="{0D8AB445-4BAA-5242-BAB6-BE83A428B8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05348" y="2083696"/>
            <a:ext cx="2781304" cy="1288096"/>
          </a:xfrm>
          <a:prstGeom prst="rect">
            <a:avLst/>
          </a:prstGeom>
        </p:spPr>
      </p:pic>
    </p:spTree>
    <p:extLst>
      <p:ext uri="{BB962C8B-B14F-4D97-AF65-F5344CB8AC3E}">
        <p14:creationId xmlns:p14="http://schemas.microsoft.com/office/powerpoint/2010/main" val="2287128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5">
            <a:extLst>
              <a:ext uri="{FF2B5EF4-FFF2-40B4-BE49-F238E27FC236}">
                <a16:creationId xmlns:a16="http://schemas.microsoft.com/office/drawing/2014/main" id="{190B5020-F534-4F09-BC9B-47FC1E0C5945}"/>
              </a:ext>
            </a:extLst>
          </p:cNvPr>
          <p:cNvSpPr>
            <a:spLocks noGrp="1"/>
          </p:cNvSpPr>
          <p:nvPr>
            <p:ph sz="quarter" idx="10"/>
          </p:nvPr>
        </p:nvSpPr>
        <p:spPr>
          <a:xfrm>
            <a:off x="1073386" y="2051523"/>
            <a:ext cx="9991778" cy="4589421"/>
          </a:xfrm>
          <a:solidFill>
            <a:schemeClr val="accent1">
              <a:alpha val="40000"/>
            </a:schemeClr>
          </a:solidFill>
        </p:spPr>
        <p:txBody>
          <a:bodyPr>
            <a:normAutofit/>
          </a:bodyPr>
          <a:lstStyle/>
          <a:p>
            <a:pPr marL="0" indent="0">
              <a:lnSpc>
                <a:spcPct val="120000"/>
              </a:lnSpc>
              <a:spcAft>
                <a:spcPts val="600"/>
              </a:spcAft>
              <a:buNone/>
            </a:pPr>
            <a:r>
              <a:rPr lang="en-US" sz="2000" b="1" u="sng" dirty="0">
                <a:effectLst/>
                <a:ea typeface="Times New Roman" panose="02020603050405020304" pitchFamily="18" charset="0"/>
                <a:cs typeface="Times New Roman" panose="02020603050405020304" pitchFamily="18" charset="0"/>
              </a:rPr>
              <a:t>2.1 Dept. of </a:t>
            </a:r>
            <a:r>
              <a:rPr lang="en-US" sz="2000" b="1" u="sng" dirty="0">
                <a:ea typeface="Times New Roman" panose="02020603050405020304" pitchFamily="18" charset="0"/>
                <a:cs typeface="Times New Roman" panose="02020603050405020304" pitchFamily="18" charset="0"/>
              </a:rPr>
              <a:t>Commerce Export Administration Regulations (EAR)</a:t>
            </a:r>
            <a:endParaRPr lang="en-US" sz="2000" b="1" dirty="0">
              <a:effectLst/>
              <a:ea typeface="Times New Roman" panose="02020603050405020304" pitchFamily="18" charset="0"/>
              <a:cs typeface="Times New Roman" panose="02020603050405020304" pitchFamily="18" charset="0"/>
            </a:endParaRPr>
          </a:p>
          <a:p>
            <a:pPr marL="342900" marR="0" lvl="0" indent="-342900">
              <a:lnSpc>
                <a:spcPct val="100000"/>
              </a:lnSpc>
              <a:spcBef>
                <a:spcPts val="600"/>
              </a:spcBef>
              <a:spcAft>
                <a:spcPts val="600"/>
              </a:spcAft>
              <a:buFont typeface="Symbol" panose="05050102010706020507" pitchFamily="18" charset="2"/>
              <a:buChar char=""/>
              <a:tabLst>
                <a:tab pos="457200" algn="l"/>
                <a:tab pos="1600200" algn="l"/>
              </a:tabLst>
            </a:pPr>
            <a:r>
              <a:rPr lang="en-US" b="1" dirty="0">
                <a:effectLst/>
                <a:ea typeface="Times New Roman" panose="02020603050405020304" pitchFamily="18" charset="0"/>
                <a:cs typeface="Times New Roman" panose="02020603050405020304" pitchFamily="18" charset="0"/>
              </a:rPr>
              <a:t>2A993</a:t>
            </a:r>
            <a:r>
              <a:rPr lang="en-US" dirty="0">
                <a:effectLst/>
                <a:ea typeface="Times New Roman" panose="02020603050405020304" pitchFamily="18" charset="0"/>
                <a:cs typeface="Times New Roman" panose="02020603050405020304" pitchFamily="18" charset="0"/>
              </a:rPr>
              <a:t>:  Explosives or detonator detection equipment, both bulk and trace based, consisting of an automated device, or combination of devices for automated decision making to detect the presence of different types of explosives, explosive residue, or detonators; and parts and components</a:t>
            </a:r>
          </a:p>
          <a:p>
            <a:pPr marL="342900" indent="-342900">
              <a:lnSpc>
                <a:spcPct val="100000"/>
              </a:lnSpc>
              <a:spcBef>
                <a:spcPts val="600"/>
              </a:spcBef>
              <a:spcAft>
                <a:spcPts val="600"/>
              </a:spcAft>
              <a:buFont typeface="Symbol" panose="05050102010706020507" pitchFamily="18" charset="2"/>
              <a:buChar char=""/>
              <a:tabLst>
                <a:tab pos="457200" algn="l"/>
                <a:tab pos="1600200" algn="l"/>
              </a:tabLst>
            </a:pPr>
            <a:r>
              <a:rPr lang="en-US" b="1" dirty="0">
                <a:ea typeface="Times New Roman" panose="02020603050405020304" pitchFamily="18" charset="0"/>
                <a:cs typeface="Times New Roman" panose="02020603050405020304" pitchFamily="18" charset="0"/>
              </a:rPr>
              <a:t>2E993:  “Technology”…for the “use” of equipment controlled by…2A993</a:t>
            </a:r>
          </a:p>
          <a:p>
            <a:pPr marL="342900" indent="-342900">
              <a:lnSpc>
                <a:spcPct val="100000"/>
              </a:lnSpc>
              <a:spcBef>
                <a:spcPts val="600"/>
              </a:spcBef>
              <a:spcAft>
                <a:spcPts val="600"/>
              </a:spcAft>
              <a:buFont typeface="Symbol" panose="05050102010706020507" pitchFamily="18" charset="2"/>
              <a:buChar char=""/>
              <a:tabLst>
                <a:tab pos="457200" algn="l"/>
                <a:tab pos="1600200" algn="l"/>
              </a:tabLst>
            </a:pPr>
            <a:endParaRPr lang="en-US" b="1" dirty="0">
              <a:ea typeface="Times New Roman" panose="02020603050405020304" pitchFamily="18" charset="0"/>
              <a:cs typeface="Times New Roman" panose="02020603050405020304" pitchFamily="18" charset="0"/>
            </a:endParaRPr>
          </a:p>
          <a:p>
            <a:pPr marL="342900" indent="-342900">
              <a:lnSpc>
                <a:spcPct val="100000"/>
              </a:lnSpc>
              <a:spcBef>
                <a:spcPts val="600"/>
              </a:spcBef>
              <a:spcAft>
                <a:spcPts val="600"/>
              </a:spcAft>
              <a:buFont typeface="Symbol" panose="05050102010706020507" pitchFamily="18" charset="2"/>
              <a:buChar char=""/>
              <a:tabLst>
                <a:tab pos="457200" algn="l"/>
                <a:tab pos="1600200" algn="l"/>
              </a:tabLst>
            </a:pPr>
            <a:endParaRPr lang="en-US" b="1" dirty="0">
              <a:ea typeface="Times New Roman" panose="02020603050405020304" pitchFamily="18" charset="0"/>
              <a:cs typeface="Times New Roman" panose="02020603050405020304" pitchFamily="18" charset="0"/>
            </a:endParaRPr>
          </a:p>
          <a:p>
            <a:pPr marL="0" indent="0">
              <a:lnSpc>
                <a:spcPct val="100000"/>
              </a:lnSpc>
              <a:spcBef>
                <a:spcPts val="600"/>
              </a:spcBef>
              <a:spcAft>
                <a:spcPts val="600"/>
              </a:spcAft>
              <a:buNone/>
              <a:tabLst>
                <a:tab pos="457200" algn="l"/>
                <a:tab pos="1600200" algn="l"/>
              </a:tabLst>
            </a:pPr>
            <a:endParaRPr lang="en-US" b="1" dirty="0">
              <a:ea typeface="Times New Roman" panose="02020603050405020304" pitchFamily="18" charset="0"/>
              <a:cs typeface="Times New Roman" panose="02020603050405020304" pitchFamily="18" charset="0"/>
            </a:endParaRPr>
          </a:p>
          <a:p>
            <a:pPr marL="0" indent="0">
              <a:lnSpc>
                <a:spcPct val="100000"/>
              </a:lnSpc>
              <a:spcBef>
                <a:spcPts val="600"/>
              </a:spcBef>
              <a:spcAft>
                <a:spcPts val="600"/>
              </a:spcAft>
              <a:buNone/>
              <a:tabLst>
                <a:tab pos="457200" algn="l"/>
                <a:tab pos="1600200" algn="l"/>
              </a:tabLst>
            </a:pPr>
            <a:endParaRPr lang="en-US" b="1" dirty="0">
              <a:ea typeface="Times New Roman" panose="02020603050405020304" pitchFamily="18" charset="0"/>
              <a:cs typeface="Times New Roman" panose="02020603050405020304" pitchFamily="18" charset="0"/>
            </a:endParaRPr>
          </a:p>
          <a:p>
            <a:pPr marL="0" indent="0">
              <a:lnSpc>
                <a:spcPct val="100000"/>
              </a:lnSpc>
              <a:spcBef>
                <a:spcPts val="600"/>
              </a:spcBef>
              <a:spcAft>
                <a:spcPts val="600"/>
              </a:spcAft>
              <a:buNone/>
              <a:tabLst>
                <a:tab pos="457200" algn="l"/>
                <a:tab pos="1600200" algn="l"/>
              </a:tabLst>
            </a:pPr>
            <a:endParaRPr lang="en-US" sz="1600" dirty="0">
              <a:ea typeface="Times New Roman" panose="02020603050405020304" pitchFamily="18" charset="0"/>
              <a:cs typeface="Times New Roman" panose="02020603050405020304" pitchFamily="18" charset="0"/>
            </a:endParaRPr>
          </a:p>
          <a:p>
            <a:pPr marL="0" indent="0">
              <a:lnSpc>
                <a:spcPct val="100000"/>
              </a:lnSpc>
              <a:spcBef>
                <a:spcPts val="0"/>
              </a:spcBef>
              <a:buNone/>
              <a:tabLst>
                <a:tab pos="457200" algn="l"/>
                <a:tab pos="1600200" algn="l"/>
              </a:tabLst>
            </a:pPr>
            <a:r>
              <a:rPr lang="en-US" sz="1500" b="1" dirty="0">
                <a:solidFill>
                  <a:schemeClr val="accent3">
                    <a:lumMod val="60000"/>
                    <a:lumOff val="40000"/>
                  </a:schemeClr>
                </a:solidFill>
              </a:rPr>
              <a:t>On Our Website: </a:t>
            </a:r>
            <a:r>
              <a:rPr lang="en-US" sz="1500" dirty="0">
                <a:solidFill>
                  <a:schemeClr val="accent3">
                    <a:lumMod val="60000"/>
                    <a:lumOff val="40000"/>
                  </a:schemeClr>
                </a:solidFill>
                <a:hlinkClick r:id="rId2"/>
              </a:rPr>
              <a:t>Export Control Regulations</a:t>
            </a:r>
            <a:endParaRPr lang="en-US" sz="1500" dirty="0">
              <a:solidFill>
                <a:schemeClr val="accent3">
                  <a:lumMod val="60000"/>
                  <a:lumOff val="40000"/>
                </a:schemeClr>
              </a:solidFill>
            </a:endParaRPr>
          </a:p>
        </p:txBody>
      </p:sp>
      <p:sp>
        <p:nvSpPr>
          <p:cNvPr id="6" name="Title 3">
            <a:extLst>
              <a:ext uri="{FF2B5EF4-FFF2-40B4-BE49-F238E27FC236}">
                <a16:creationId xmlns:a16="http://schemas.microsoft.com/office/drawing/2014/main" id="{721C7A8B-BA92-4571-98BC-AB2269F14046}"/>
              </a:ext>
            </a:extLst>
          </p:cNvPr>
          <p:cNvSpPr>
            <a:spLocks noGrp="1"/>
          </p:cNvSpPr>
          <p:nvPr>
            <p:ph type="title"/>
          </p:nvPr>
        </p:nvSpPr>
        <p:spPr>
          <a:xfrm>
            <a:off x="3038764" y="886691"/>
            <a:ext cx="9048461" cy="858981"/>
          </a:xfrm>
        </p:spPr>
        <p:txBody>
          <a:bodyPr anchor="ctr">
            <a:normAutofit/>
          </a:bodyPr>
          <a:lstStyle/>
          <a:p>
            <a:r>
              <a:rPr lang="en-US" dirty="0">
                <a:solidFill>
                  <a:schemeClr val="accent3">
                    <a:lumMod val="60000"/>
                    <a:lumOff val="40000"/>
                  </a:schemeClr>
                </a:solidFill>
              </a:rPr>
              <a:t>2. How Do Export Controls Work?</a:t>
            </a:r>
          </a:p>
        </p:txBody>
      </p:sp>
    </p:spTree>
    <p:extLst>
      <p:ext uri="{BB962C8B-B14F-4D97-AF65-F5344CB8AC3E}">
        <p14:creationId xmlns:p14="http://schemas.microsoft.com/office/powerpoint/2010/main" val="311503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5">
            <a:extLst>
              <a:ext uri="{FF2B5EF4-FFF2-40B4-BE49-F238E27FC236}">
                <a16:creationId xmlns:a16="http://schemas.microsoft.com/office/drawing/2014/main" id="{190B5020-F534-4F09-BC9B-47FC1E0C5945}"/>
              </a:ext>
            </a:extLst>
          </p:cNvPr>
          <p:cNvSpPr>
            <a:spLocks noGrp="1"/>
          </p:cNvSpPr>
          <p:nvPr>
            <p:ph sz="quarter" idx="10"/>
          </p:nvPr>
        </p:nvSpPr>
        <p:spPr>
          <a:xfrm>
            <a:off x="1273469" y="1773381"/>
            <a:ext cx="4819414" cy="4862949"/>
          </a:xfrm>
          <a:noFill/>
        </p:spPr>
        <p:txBody>
          <a:bodyPr>
            <a:normAutofit fontScale="85000" lnSpcReduction="10000"/>
          </a:bodyPr>
          <a:lstStyle/>
          <a:p>
            <a:pPr marL="0" indent="0">
              <a:lnSpc>
                <a:spcPct val="120000"/>
              </a:lnSpc>
              <a:spcAft>
                <a:spcPts val="600"/>
              </a:spcAft>
              <a:buNone/>
            </a:pPr>
            <a:r>
              <a:rPr lang="en-US" sz="1900" b="1" u="sng" dirty="0">
                <a:ea typeface="Times New Roman" panose="02020603050405020304" pitchFamily="18" charset="0"/>
                <a:cs typeface="Times New Roman" panose="02020603050405020304" pitchFamily="18" charset="0"/>
              </a:rPr>
              <a:t>2.2  Dept. of State International Traffic in Arms Regulations (ITAR)</a:t>
            </a:r>
          </a:p>
          <a:p>
            <a:pPr>
              <a:lnSpc>
                <a:spcPct val="100000"/>
              </a:lnSpc>
              <a:spcAft>
                <a:spcPts val="600"/>
              </a:spcAft>
            </a:pPr>
            <a:r>
              <a:rPr lang="en-US" sz="1900" dirty="0">
                <a:effectLst/>
                <a:ea typeface="Times New Roman" panose="02020603050405020304" pitchFamily="18" charset="0"/>
                <a:cs typeface="Times New Roman" panose="02020603050405020304" pitchFamily="18" charset="0"/>
              </a:rPr>
              <a:t>All defense articles and technology; provision of defense services; buying/selling defense articles and services</a:t>
            </a:r>
            <a:endParaRPr lang="en-US" sz="1900" dirty="0">
              <a:effectLst/>
              <a:ea typeface="Calibri" panose="020F0502020204030204" pitchFamily="34" charset="0"/>
            </a:endParaRPr>
          </a:p>
          <a:p>
            <a:pPr>
              <a:lnSpc>
                <a:spcPct val="100000"/>
              </a:lnSpc>
              <a:spcBef>
                <a:spcPts val="600"/>
              </a:spcBef>
              <a:spcAft>
                <a:spcPts val="600"/>
              </a:spcAft>
              <a:tabLst>
                <a:tab pos="457200" algn="l"/>
                <a:tab pos="1600200" algn="l"/>
              </a:tabLst>
            </a:pPr>
            <a:r>
              <a:rPr lang="en-US" sz="1900" dirty="0">
                <a:effectLst/>
                <a:ea typeface="Times New Roman" panose="02020603050405020304" pitchFamily="18" charset="0"/>
                <a:cs typeface="Times New Roman" panose="02020603050405020304" pitchFamily="18" charset="0"/>
              </a:rPr>
              <a:t>Defense articles and services are categorized on the US Munitions List (ITAR) </a:t>
            </a:r>
          </a:p>
          <a:p>
            <a:pPr>
              <a:lnSpc>
                <a:spcPct val="100000"/>
              </a:lnSpc>
              <a:spcBef>
                <a:spcPts val="600"/>
              </a:spcBef>
              <a:spcAft>
                <a:spcPts val="600"/>
              </a:spcAft>
              <a:tabLst>
                <a:tab pos="457200" algn="l"/>
                <a:tab pos="1600200" algn="l"/>
              </a:tabLst>
            </a:pPr>
            <a:r>
              <a:rPr lang="en-US" sz="1900" dirty="0">
                <a:ea typeface="Times New Roman" panose="02020603050405020304" pitchFamily="18" charset="0"/>
                <a:cs typeface="Times New Roman" panose="02020603050405020304" pitchFamily="18" charset="0"/>
              </a:rPr>
              <a:t>Presumption of export authorization/license requirement for both international shipment and deemed export</a:t>
            </a:r>
          </a:p>
          <a:p>
            <a:pPr>
              <a:lnSpc>
                <a:spcPct val="120000"/>
              </a:lnSpc>
              <a:spcBef>
                <a:spcPts val="600"/>
              </a:spcBef>
              <a:spcAft>
                <a:spcPts val="600"/>
              </a:spcAft>
              <a:tabLst>
                <a:tab pos="457200" algn="l"/>
                <a:tab pos="1600200" algn="l"/>
              </a:tabLst>
            </a:pPr>
            <a:r>
              <a:rPr lang="en-US" sz="1900" dirty="0">
                <a:ea typeface="Times New Roman" panose="02020603050405020304" pitchFamily="18" charset="0"/>
                <a:cs typeface="Times New Roman" panose="02020603050405020304" pitchFamily="18" charset="0"/>
              </a:rPr>
              <a:t>Certain countries/citizenships are prohibited access to U.S. defense articles/technology – including but not limited to Iran, Syria, North Korea, Cuba, China, and Russia</a:t>
            </a:r>
            <a:endParaRPr lang="en-US" sz="1800" dirty="0">
              <a:ea typeface="Times New Roman" panose="02020603050405020304" pitchFamily="18" charset="0"/>
              <a:cs typeface="Times New Roman" panose="02020603050405020304" pitchFamily="18" charset="0"/>
            </a:endParaRPr>
          </a:p>
          <a:p>
            <a:pPr marL="0" indent="0">
              <a:lnSpc>
                <a:spcPct val="120000"/>
              </a:lnSpc>
              <a:spcBef>
                <a:spcPts val="0"/>
              </a:spcBef>
              <a:buNone/>
            </a:pPr>
            <a:endParaRPr lang="en-US" sz="1300" b="1" dirty="0">
              <a:solidFill>
                <a:schemeClr val="accent3">
                  <a:lumMod val="50000"/>
                </a:schemeClr>
              </a:solidFill>
            </a:endParaRPr>
          </a:p>
          <a:p>
            <a:pPr marL="0" indent="0">
              <a:lnSpc>
                <a:spcPct val="120000"/>
              </a:lnSpc>
              <a:spcBef>
                <a:spcPts val="0"/>
              </a:spcBef>
              <a:buNone/>
            </a:pPr>
            <a:endParaRPr lang="en-US" sz="1300" b="1" dirty="0">
              <a:solidFill>
                <a:schemeClr val="accent3">
                  <a:lumMod val="60000"/>
                  <a:lumOff val="40000"/>
                </a:schemeClr>
              </a:solidFill>
            </a:endParaRPr>
          </a:p>
          <a:p>
            <a:pPr marL="0" indent="0">
              <a:lnSpc>
                <a:spcPct val="120000"/>
              </a:lnSpc>
              <a:spcBef>
                <a:spcPts val="0"/>
              </a:spcBef>
              <a:buNone/>
            </a:pPr>
            <a:r>
              <a:rPr lang="en-US" sz="1300" b="1" dirty="0">
                <a:solidFill>
                  <a:schemeClr val="accent3">
                    <a:lumMod val="60000"/>
                    <a:lumOff val="40000"/>
                  </a:schemeClr>
                </a:solidFill>
              </a:rPr>
              <a:t>On Our Website: </a:t>
            </a:r>
            <a:r>
              <a:rPr lang="en-US" sz="1300" dirty="0">
                <a:solidFill>
                  <a:schemeClr val="accent3">
                    <a:lumMod val="60000"/>
                    <a:lumOff val="40000"/>
                  </a:schemeClr>
                </a:solidFill>
                <a:hlinkClick r:id="rId2">
                  <a:extLst>
                    <a:ext uri="{A12FA001-AC4F-418D-AE19-62706E023703}">
                      <ahyp:hlinkClr xmlns:ahyp="http://schemas.microsoft.com/office/drawing/2018/hyperlinkcolor" val="tx"/>
                    </a:ext>
                  </a:extLst>
                </a:hlinkClick>
              </a:rPr>
              <a:t>Export Control Regulations</a:t>
            </a:r>
            <a:endParaRPr lang="en-US" sz="1300" dirty="0">
              <a:solidFill>
                <a:schemeClr val="accent3">
                  <a:lumMod val="60000"/>
                  <a:lumOff val="40000"/>
                </a:schemeClr>
              </a:solidFill>
            </a:endParaRPr>
          </a:p>
          <a:p>
            <a:pPr marL="0" indent="0">
              <a:buNone/>
            </a:pPr>
            <a:endParaRPr lang="en-US" sz="1800" dirty="0"/>
          </a:p>
        </p:txBody>
      </p:sp>
      <p:sp>
        <p:nvSpPr>
          <p:cNvPr id="6" name="Title 3">
            <a:extLst>
              <a:ext uri="{FF2B5EF4-FFF2-40B4-BE49-F238E27FC236}">
                <a16:creationId xmlns:a16="http://schemas.microsoft.com/office/drawing/2014/main" id="{94E9E06B-8822-46F4-ACD6-9FA5622A66BC}"/>
              </a:ext>
            </a:extLst>
          </p:cNvPr>
          <p:cNvSpPr>
            <a:spLocks noGrp="1"/>
          </p:cNvSpPr>
          <p:nvPr>
            <p:ph type="title"/>
          </p:nvPr>
        </p:nvSpPr>
        <p:spPr>
          <a:xfrm>
            <a:off x="3038764" y="886691"/>
            <a:ext cx="9048461" cy="480291"/>
          </a:xfrm>
        </p:spPr>
        <p:txBody>
          <a:bodyPr anchor="ctr">
            <a:normAutofit fontScale="90000"/>
          </a:bodyPr>
          <a:lstStyle/>
          <a:p>
            <a:r>
              <a:rPr lang="en-US" sz="3000" dirty="0">
                <a:solidFill>
                  <a:schemeClr val="accent3">
                    <a:lumMod val="60000"/>
                    <a:lumOff val="40000"/>
                  </a:schemeClr>
                </a:solidFill>
              </a:rPr>
              <a:t>2. How Do Export Controls Work?</a:t>
            </a:r>
          </a:p>
        </p:txBody>
      </p:sp>
      <p:graphicFrame>
        <p:nvGraphicFramePr>
          <p:cNvPr id="2" name="Table 2">
            <a:extLst>
              <a:ext uri="{FF2B5EF4-FFF2-40B4-BE49-F238E27FC236}">
                <a16:creationId xmlns:a16="http://schemas.microsoft.com/office/drawing/2014/main" id="{F720096F-DF09-40DA-BF3A-446397FB5305}"/>
              </a:ext>
            </a:extLst>
          </p:cNvPr>
          <p:cNvGraphicFramePr>
            <a:graphicFrameLocks noGrp="1"/>
          </p:cNvGraphicFramePr>
          <p:nvPr>
            <p:extLst>
              <p:ext uri="{D42A27DB-BD31-4B8C-83A1-F6EECF244321}">
                <p14:modId xmlns:p14="http://schemas.microsoft.com/office/powerpoint/2010/main" val="3734240451"/>
              </p:ext>
            </p:extLst>
          </p:nvPr>
        </p:nvGraphicFramePr>
        <p:xfrm>
          <a:off x="6289964" y="1394691"/>
          <a:ext cx="5530504" cy="5436505"/>
        </p:xfrm>
        <a:graphic>
          <a:graphicData uri="http://schemas.openxmlformats.org/drawingml/2006/table">
            <a:tbl>
              <a:tblPr firstRow="1" bandRow="1">
                <a:tableStyleId>{5C22544A-7EE6-4342-B048-85BDC9FD1C3A}</a:tableStyleId>
              </a:tblPr>
              <a:tblGrid>
                <a:gridCol w="406400">
                  <a:extLst>
                    <a:ext uri="{9D8B030D-6E8A-4147-A177-3AD203B41FA5}">
                      <a16:colId xmlns:a16="http://schemas.microsoft.com/office/drawing/2014/main" val="687946931"/>
                    </a:ext>
                  </a:extLst>
                </a:gridCol>
                <a:gridCol w="5124104">
                  <a:extLst>
                    <a:ext uri="{9D8B030D-6E8A-4147-A177-3AD203B41FA5}">
                      <a16:colId xmlns:a16="http://schemas.microsoft.com/office/drawing/2014/main" val="1797176242"/>
                    </a:ext>
                  </a:extLst>
                </a:gridCol>
              </a:tblGrid>
              <a:tr h="175487">
                <a:tc gridSpan="2">
                  <a:txBody>
                    <a:bodyPr/>
                    <a:lstStyle/>
                    <a:p>
                      <a:r>
                        <a:rPr lang="en-US" sz="1400" dirty="0"/>
                        <a:t>USML Categories</a:t>
                      </a:r>
                    </a:p>
                  </a:txBody>
                  <a:tcPr/>
                </a:tc>
                <a:tc hMerge="1">
                  <a:txBody>
                    <a:bodyPr/>
                    <a:lstStyle/>
                    <a:p>
                      <a:endParaRPr lang="en-US" dirty="0"/>
                    </a:p>
                  </a:txBody>
                  <a:tcPr/>
                </a:tc>
                <a:extLst>
                  <a:ext uri="{0D108BD9-81ED-4DB2-BD59-A6C34878D82A}">
                    <a16:rowId xmlns:a16="http://schemas.microsoft.com/office/drawing/2014/main" val="1119166593"/>
                  </a:ext>
                </a:extLst>
              </a:tr>
              <a:tr h="241813">
                <a:tc>
                  <a:txBody>
                    <a:bodyPr/>
                    <a:lstStyle/>
                    <a:p>
                      <a:pPr algn="ctr"/>
                      <a:r>
                        <a:rPr lang="en-US" sz="1000" dirty="0"/>
                        <a:t>1</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Firearms and Related Articles</a:t>
                      </a:r>
                    </a:p>
                  </a:txBody>
                  <a:tcPr marL="45720" marR="45720"/>
                </a:tc>
                <a:extLst>
                  <a:ext uri="{0D108BD9-81ED-4DB2-BD59-A6C34878D82A}">
                    <a16:rowId xmlns:a16="http://schemas.microsoft.com/office/drawing/2014/main" val="3522801964"/>
                  </a:ext>
                </a:extLst>
              </a:tr>
              <a:tr h="241813">
                <a:tc>
                  <a:txBody>
                    <a:bodyPr/>
                    <a:lstStyle/>
                    <a:p>
                      <a:pPr algn="ctr"/>
                      <a:r>
                        <a:rPr lang="en-US" sz="1000" dirty="0"/>
                        <a:t>2</a:t>
                      </a:r>
                    </a:p>
                  </a:txBody>
                  <a:tcPr marL="45720" marR="45720"/>
                </a:tc>
                <a:tc>
                  <a:txBody>
                    <a:bodyPr/>
                    <a:lstStyle/>
                    <a:p>
                      <a:r>
                        <a:rPr lang="en-US" sz="1000" dirty="0"/>
                        <a:t>Guns and Armament</a:t>
                      </a:r>
                    </a:p>
                  </a:txBody>
                  <a:tcPr marL="45720" marR="45720"/>
                </a:tc>
                <a:extLst>
                  <a:ext uri="{0D108BD9-81ED-4DB2-BD59-A6C34878D82A}">
                    <a16:rowId xmlns:a16="http://schemas.microsoft.com/office/drawing/2014/main" val="773420824"/>
                  </a:ext>
                </a:extLst>
              </a:tr>
              <a:tr h="241813">
                <a:tc>
                  <a:txBody>
                    <a:bodyPr/>
                    <a:lstStyle/>
                    <a:p>
                      <a:pPr algn="ctr"/>
                      <a:r>
                        <a:rPr lang="en-US" sz="1000" dirty="0"/>
                        <a:t>3</a:t>
                      </a:r>
                    </a:p>
                  </a:txBody>
                  <a:tcPr marL="45720" marR="45720"/>
                </a:tc>
                <a:tc>
                  <a:txBody>
                    <a:bodyPr/>
                    <a:lstStyle/>
                    <a:p>
                      <a:r>
                        <a:rPr lang="en-US" sz="1000" dirty="0"/>
                        <a:t>Ammunition and Ordinance</a:t>
                      </a:r>
                    </a:p>
                  </a:txBody>
                  <a:tcPr marL="45720" marR="45720"/>
                </a:tc>
                <a:extLst>
                  <a:ext uri="{0D108BD9-81ED-4DB2-BD59-A6C34878D82A}">
                    <a16:rowId xmlns:a16="http://schemas.microsoft.com/office/drawing/2014/main" val="1954374179"/>
                  </a:ext>
                </a:extLst>
              </a:tr>
              <a:tr h="241813">
                <a:tc>
                  <a:txBody>
                    <a:bodyPr/>
                    <a:lstStyle/>
                    <a:p>
                      <a:pPr algn="ctr"/>
                      <a:r>
                        <a:rPr lang="en-US" sz="1000" dirty="0"/>
                        <a:t>4</a:t>
                      </a:r>
                    </a:p>
                  </a:txBody>
                  <a:tcPr marL="45720" marR="45720"/>
                </a:tc>
                <a:tc>
                  <a:txBody>
                    <a:bodyPr/>
                    <a:lstStyle/>
                    <a:p>
                      <a:r>
                        <a:rPr lang="en-US" sz="1000" dirty="0"/>
                        <a:t>Launch Vehicles, Guided &amp; Ballistic Missiles, Rockets,…Bombs…</a:t>
                      </a:r>
                    </a:p>
                  </a:txBody>
                  <a:tcPr marL="45720" marR="45720"/>
                </a:tc>
                <a:extLst>
                  <a:ext uri="{0D108BD9-81ED-4DB2-BD59-A6C34878D82A}">
                    <a16:rowId xmlns:a16="http://schemas.microsoft.com/office/drawing/2014/main" val="502959018"/>
                  </a:ext>
                </a:extLst>
              </a:tr>
              <a:tr h="241813">
                <a:tc>
                  <a:txBody>
                    <a:bodyPr/>
                    <a:lstStyle/>
                    <a:p>
                      <a:pPr algn="ctr"/>
                      <a:r>
                        <a:rPr lang="en-US" sz="1000" dirty="0"/>
                        <a:t>5</a:t>
                      </a:r>
                    </a:p>
                  </a:txBody>
                  <a:tcPr marL="45720" marR="45720"/>
                </a:tc>
                <a:tc>
                  <a:txBody>
                    <a:bodyPr/>
                    <a:lstStyle/>
                    <a:p>
                      <a:r>
                        <a:rPr lang="en-US" sz="1000" dirty="0"/>
                        <a:t>Explosives and Energetic Materials, Propellants, Incendiary Agents…</a:t>
                      </a:r>
                    </a:p>
                  </a:txBody>
                  <a:tcPr marL="45720" marR="45720"/>
                </a:tc>
                <a:extLst>
                  <a:ext uri="{0D108BD9-81ED-4DB2-BD59-A6C34878D82A}">
                    <a16:rowId xmlns:a16="http://schemas.microsoft.com/office/drawing/2014/main" val="472890139"/>
                  </a:ext>
                </a:extLst>
              </a:tr>
              <a:tr h="241813">
                <a:tc>
                  <a:txBody>
                    <a:bodyPr/>
                    <a:lstStyle/>
                    <a:p>
                      <a:pPr algn="ctr"/>
                      <a:r>
                        <a:rPr lang="en-US" sz="1000" dirty="0"/>
                        <a:t>6</a:t>
                      </a:r>
                    </a:p>
                  </a:txBody>
                  <a:tcPr marL="45720" marR="45720"/>
                </a:tc>
                <a:tc>
                  <a:txBody>
                    <a:bodyPr/>
                    <a:lstStyle/>
                    <a:p>
                      <a:r>
                        <a:rPr lang="en-US" sz="1000" dirty="0"/>
                        <a:t>Surface Vessels of War and Special Naval Equipment</a:t>
                      </a:r>
                    </a:p>
                  </a:txBody>
                  <a:tcPr marL="45720" marR="45720"/>
                </a:tc>
                <a:extLst>
                  <a:ext uri="{0D108BD9-81ED-4DB2-BD59-A6C34878D82A}">
                    <a16:rowId xmlns:a16="http://schemas.microsoft.com/office/drawing/2014/main" val="2673824328"/>
                  </a:ext>
                </a:extLst>
              </a:tr>
              <a:tr h="241813">
                <a:tc>
                  <a:txBody>
                    <a:bodyPr/>
                    <a:lstStyle/>
                    <a:p>
                      <a:pPr algn="ctr"/>
                      <a:r>
                        <a:rPr lang="en-US" sz="1000" dirty="0"/>
                        <a:t>7</a:t>
                      </a:r>
                    </a:p>
                  </a:txBody>
                  <a:tcPr marL="45720" marR="45720"/>
                </a:tc>
                <a:tc>
                  <a:txBody>
                    <a:bodyPr/>
                    <a:lstStyle/>
                    <a:p>
                      <a:r>
                        <a:rPr lang="en-US" sz="1000" dirty="0"/>
                        <a:t>Ground Vehicles</a:t>
                      </a:r>
                    </a:p>
                  </a:txBody>
                  <a:tcPr marL="45720" marR="45720"/>
                </a:tc>
                <a:extLst>
                  <a:ext uri="{0D108BD9-81ED-4DB2-BD59-A6C34878D82A}">
                    <a16:rowId xmlns:a16="http://schemas.microsoft.com/office/drawing/2014/main" val="1697632567"/>
                  </a:ext>
                </a:extLst>
              </a:tr>
              <a:tr h="241813">
                <a:tc>
                  <a:txBody>
                    <a:bodyPr/>
                    <a:lstStyle/>
                    <a:p>
                      <a:pPr algn="ctr"/>
                      <a:r>
                        <a:rPr lang="en-US" sz="1000" dirty="0"/>
                        <a:t>8</a:t>
                      </a:r>
                    </a:p>
                  </a:txBody>
                  <a:tcPr marL="45720" marR="45720"/>
                </a:tc>
                <a:tc>
                  <a:txBody>
                    <a:bodyPr/>
                    <a:lstStyle/>
                    <a:p>
                      <a:r>
                        <a:rPr lang="en-US" sz="1000" dirty="0"/>
                        <a:t>Aircraft and Related Articles</a:t>
                      </a:r>
                    </a:p>
                  </a:txBody>
                  <a:tcPr marL="45720" marR="45720"/>
                </a:tc>
                <a:extLst>
                  <a:ext uri="{0D108BD9-81ED-4DB2-BD59-A6C34878D82A}">
                    <a16:rowId xmlns:a16="http://schemas.microsoft.com/office/drawing/2014/main" val="3827943734"/>
                  </a:ext>
                </a:extLst>
              </a:tr>
              <a:tr h="241813">
                <a:tc>
                  <a:txBody>
                    <a:bodyPr/>
                    <a:lstStyle/>
                    <a:p>
                      <a:pPr algn="ctr"/>
                      <a:r>
                        <a:rPr lang="en-US" sz="1000" dirty="0">
                          <a:highlight>
                            <a:srgbClr val="FFFF00"/>
                          </a:highlight>
                        </a:rPr>
                        <a:t>9</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highlight>
                            <a:srgbClr val="FFFF00"/>
                          </a:highlight>
                        </a:rPr>
                        <a:t>Military Training Equipment and Training (including defense services)</a:t>
                      </a:r>
                    </a:p>
                  </a:txBody>
                  <a:tcPr marL="45720" marR="45720"/>
                </a:tc>
                <a:extLst>
                  <a:ext uri="{0D108BD9-81ED-4DB2-BD59-A6C34878D82A}">
                    <a16:rowId xmlns:a16="http://schemas.microsoft.com/office/drawing/2014/main" val="654834022"/>
                  </a:ext>
                </a:extLst>
              </a:tr>
              <a:tr h="241813">
                <a:tc>
                  <a:txBody>
                    <a:bodyPr/>
                    <a:lstStyle/>
                    <a:p>
                      <a:pPr algn="ctr"/>
                      <a:r>
                        <a:rPr lang="en-US" sz="1000" dirty="0">
                          <a:highlight>
                            <a:srgbClr val="FFFF00"/>
                          </a:highlight>
                        </a:rPr>
                        <a:t>10</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highlight>
                            <a:srgbClr val="FFFF00"/>
                          </a:highlight>
                        </a:rPr>
                        <a:t>Personal Protective Equipment</a:t>
                      </a:r>
                    </a:p>
                  </a:txBody>
                  <a:tcPr marL="45720" marR="45720"/>
                </a:tc>
                <a:extLst>
                  <a:ext uri="{0D108BD9-81ED-4DB2-BD59-A6C34878D82A}">
                    <a16:rowId xmlns:a16="http://schemas.microsoft.com/office/drawing/2014/main" val="3719275336"/>
                  </a:ext>
                </a:extLst>
              </a:tr>
              <a:tr h="241813">
                <a:tc>
                  <a:txBody>
                    <a:bodyPr/>
                    <a:lstStyle/>
                    <a:p>
                      <a:pPr algn="ctr"/>
                      <a:r>
                        <a:rPr lang="en-US" sz="1000" dirty="0"/>
                        <a:t>11</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Military Electronics</a:t>
                      </a:r>
                    </a:p>
                  </a:txBody>
                  <a:tcPr marL="45720" marR="45720"/>
                </a:tc>
                <a:extLst>
                  <a:ext uri="{0D108BD9-81ED-4DB2-BD59-A6C34878D82A}">
                    <a16:rowId xmlns:a16="http://schemas.microsoft.com/office/drawing/2014/main" val="277027791"/>
                  </a:ext>
                </a:extLst>
              </a:tr>
              <a:tr h="241813">
                <a:tc>
                  <a:txBody>
                    <a:bodyPr/>
                    <a:lstStyle/>
                    <a:p>
                      <a:pPr algn="ctr"/>
                      <a:r>
                        <a:rPr lang="en-US" sz="1000" dirty="0"/>
                        <a:t>12</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Fire Control, Laser, Imaging, and Guidance Equipment</a:t>
                      </a:r>
                    </a:p>
                  </a:txBody>
                  <a:tcPr marL="45720" marR="45720"/>
                </a:tc>
                <a:extLst>
                  <a:ext uri="{0D108BD9-81ED-4DB2-BD59-A6C34878D82A}">
                    <a16:rowId xmlns:a16="http://schemas.microsoft.com/office/drawing/2014/main" val="2337873928"/>
                  </a:ext>
                </a:extLst>
              </a:tr>
              <a:tr h="241813">
                <a:tc>
                  <a:txBody>
                    <a:bodyPr/>
                    <a:lstStyle/>
                    <a:p>
                      <a:pPr algn="ctr"/>
                      <a:r>
                        <a:rPr lang="en-US" sz="1000" dirty="0"/>
                        <a:t>13</a:t>
                      </a:r>
                    </a:p>
                  </a:txBody>
                  <a:tcPr marL="45720" marR="45720"/>
                </a:tc>
                <a:tc>
                  <a:txBody>
                    <a:bodyPr/>
                    <a:lstStyle/>
                    <a:p>
                      <a:r>
                        <a:rPr lang="en-US" sz="1000" dirty="0"/>
                        <a:t>Materials and Miscellaneous Articles</a:t>
                      </a:r>
                    </a:p>
                  </a:txBody>
                  <a:tcPr marL="45720" marR="45720"/>
                </a:tc>
                <a:extLst>
                  <a:ext uri="{0D108BD9-81ED-4DB2-BD59-A6C34878D82A}">
                    <a16:rowId xmlns:a16="http://schemas.microsoft.com/office/drawing/2014/main" val="2632011868"/>
                  </a:ext>
                </a:extLst>
              </a:tr>
              <a:tr h="241813">
                <a:tc>
                  <a:txBody>
                    <a:bodyPr/>
                    <a:lstStyle/>
                    <a:p>
                      <a:pPr algn="ctr"/>
                      <a:r>
                        <a:rPr lang="en-US" sz="1000" dirty="0">
                          <a:highlight>
                            <a:srgbClr val="FFFF00"/>
                          </a:highlight>
                        </a:rPr>
                        <a:t>14</a:t>
                      </a:r>
                    </a:p>
                  </a:txBody>
                  <a:tcPr marL="45720" marR="45720"/>
                </a:tc>
                <a:tc>
                  <a:txBody>
                    <a:bodyPr/>
                    <a:lstStyle/>
                    <a:p>
                      <a:r>
                        <a:rPr lang="en-US" sz="1000" dirty="0">
                          <a:highlight>
                            <a:srgbClr val="FFFF00"/>
                          </a:highlight>
                        </a:rPr>
                        <a:t>Toxicological Agents, Including Chemical &amp; Biological Agents…Equipment</a:t>
                      </a:r>
                    </a:p>
                  </a:txBody>
                  <a:tcPr marL="45720" marR="45720"/>
                </a:tc>
                <a:extLst>
                  <a:ext uri="{0D108BD9-81ED-4DB2-BD59-A6C34878D82A}">
                    <a16:rowId xmlns:a16="http://schemas.microsoft.com/office/drawing/2014/main" val="504317314"/>
                  </a:ext>
                </a:extLst>
              </a:tr>
              <a:tr h="241813">
                <a:tc>
                  <a:txBody>
                    <a:bodyPr/>
                    <a:lstStyle/>
                    <a:p>
                      <a:pPr algn="ctr"/>
                      <a:r>
                        <a:rPr lang="en-US" sz="1000" dirty="0"/>
                        <a:t>15</a:t>
                      </a:r>
                    </a:p>
                  </a:txBody>
                  <a:tcPr marL="45720" marR="45720"/>
                </a:tc>
                <a:tc>
                  <a:txBody>
                    <a:bodyPr/>
                    <a:lstStyle/>
                    <a:p>
                      <a:r>
                        <a:rPr lang="en-US" sz="1000" dirty="0"/>
                        <a:t>Spacecraft and Related Articles</a:t>
                      </a:r>
                    </a:p>
                  </a:txBody>
                  <a:tcPr marL="45720" marR="45720"/>
                </a:tc>
                <a:extLst>
                  <a:ext uri="{0D108BD9-81ED-4DB2-BD59-A6C34878D82A}">
                    <a16:rowId xmlns:a16="http://schemas.microsoft.com/office/drawing/2014/main" val="3133201046"/>
                  </a:ext>
                </a:extLst>
              </a:tr>
              <a:tr h="241813">
                <a:tc>
                  <a:txBody>
                    <a:bodyPr/>
                    <a:lstStyle/>
                    <a:p>
                      <a:pPr algn="ctr"/>
                      <a:r>
                        <a:rPr lang="en-US" sz="1000" dirty="0"/>
                        <a:t>16</a:t>
                      </a:r>
                    </a:p>
                  </a:txBody>
                  <a:tcPr marL="45720" marR="45720"/>
                </a:tc>
                <a:tc>
                  <a:txBody>
                    <a:bodyPr/>
                    <a:lstStyle/>
                    <a:p>
                      <a:r>
                        <a:rPr lang="en-US" sz="1000" dirty="0"/>
                        <a:t>Nuclear Weapons and Related Articles</a:t>
                      </a:r>
                    </a:p>
                  </a:txBody>
                  <a:tcPr marL="45720" marR="45720"/>
                </a:tc>
                <a:extLst>
                  <a:ext uri="{0D108BD9-81ED-4DB2-BD59-A6C34878D82A}">
                    <a16:rowId xmlns:a16="http://schemas.microsoft.com/office/drawing/2014/main" val="2608720552"/>
                  </a:ext>
                </a:extLst>
              </a:tr>
              <a:tr h="241813">
                <a:tc>
                  <a:txBody>
                    <a:bodyPr/>
                    <a:lstStyle/>
                    <a:p>
                      <a:pPr algn="ctr"/>
                      <a:r>
                        <a:rPr lang="en-US" sz="1000" dirty="0"/>
                        <a:t>17</a:t>
                      </a:r>
                    </a:p>
                  </a:txBody>
                  <a:tcPr marL="45720" marR="45720"/>
                </a:tc>
                <a:tc>
                  <a:txBody>
                    <a:bodyPr/>
                    <a:lstStyle/>
                    <a:p>
                      <a:r>
                        <a:rPr lang="en-US" sz="1000" dirty="0"/>
                        <a:t>Classified Articles, Technical Data, and Defense Services</a:t>
                      </a:r>
                    </a:p>
                  </a:txBody>
                  <a:tcPr marL="45720" marR="45720"/>
                </a:tc>
                <a:extLst>
                  <a:ext uri="{0D108BD9-81ED-4DB2-BD59-A6C34878D82A}">
                    <a16:rowId xmlns:a16="http://schemas.microsoft.com/office/drawing/2014/main" val="230600859"/>
                  </a:ext>
                </a:extLst>
              </a:tr>
              <a:tr h="241813">
                <a:tc>
                  <a:txBody>
                    <a:bodyPr/>
                    <a:lstStyle/>
                    <a:p>
                      <a:pPr algn="ctr"/>
                      <a:r>
                        <a:rPr lang="en-US" sz="1000" dirty="0"/>
                        <a:t>18</a:t>
                      </a:r>
                    </a:p>
                  </a:txBody>
                  <a:tcPr marL="45720" marR="45720"/>
                </a:tc>
                <a:tc>
                  <a:txBody>
                    <a:bodyPr/>
                    <a:lstStyle/>
                    <a:p>
                      <a:r>
                        <a:rPr lang="en-US" sz="1000" dirty="0"/>
                        <a:t>Directed Energy Weapons</a:t>
                      </a:r>
                    </a:p>
                  </a:txBody>
                  <a:tcPr marL="45720" marR="45720"/>
                </a:tc>
                <a:extLst>
                  <a:ext uri="{0D108BD9-81ED-4DB2-BD59-A6C34878D82A}">
                    <a16:rowId xmlns:a16="http://schemas.microsoft.com/office/drawing/2014/main" val="2660051907"/>
                  </a:ext>
                </a:extLst>
              </a:tr>
              <a:tr h="241813">
                <a:tc>
                  <a:txBody>
                    <a:bodyPr/>
                    <a:lstStyle/>
                    <a:p>
                      <a:pPr algn="ctr"/>
                      <a:r>
                        <a:rPr lang="en-US" sz="1000" dirty="0"/>
                        <a:t>19</a:t>
                      </a:r>
                    </a:p>
                  </a:txBody>
                  <a:tcPr marL="45720" marR="45720"/>
                </a:tc>
                <a:tc>
                  <a:txBody>
                    <a:bodyPr/>
                    <a:lstStyle/>
                    <a:p>
                      <a:r>
                        <a:rPr lang="en-US" sz="1000" dirty="0"/>
                        <a:t>Gas Turbine Engines and Associated Equipment</a:t>
                      </a:r>
                    </a:p>
                  </a:txBody>
                  <a:tcPr marL="45720" marR="45720"/>
                </a:tc>
                <a:extLst>
                  <a:ext uri="{0D108BD9-81ED-4DB2-BD59-A6C34878D82A}">
                    <a16:rowId xmlns:a16="http://schemas.microsoft.com/office/drawing/2014/main" val="4206260290"/>
                  </a:ext>
                </a:extLst>
              </a:tr>
              <a:tr h="241813">
                <a:tc>
                  <a:txBody>
                    <a:bodyPr/>
                    <a:lstStyle/>
                    <a:p>
                      <a:pPr algn="ctr"/>
                      <a:r>
                        <a:rPr lang="en-US" sz="1000" dirty="0"/>
                        <a:t>20</a:t>
                      </a:r>
                    </a:p>
                  </a:txBody>
                  <a:tcPr marL="45720" marR="45720"/>
                </a:tc>
                <a:tc>
                  <a:txBody>
                    <a:bodyPr/>
                    <a:lstStyle/>
                    <a:p>
                      <a:r>
                        <a:rPr lang="en-US" sz="1000" dirty="0"/>
                        <a:t>Submersible Vessels and Related Articles</a:t>
                      </a:r>
                    </a:p>
                  </a:txBody>
                  <a:tcPr marL="45720" marR="45720"/>
                </a:tc>
                <a:extLst>
                  <a:ext uri="{0D108BD9-81ED-4DB2-BD59-A6C34878D82A}">
                    <a16:rowId xmlns:a16="http://schemas.microsoft.com/office/drawing/2014/main" val="1780069702"/>
                  </a:ext>
                </a:extLst>
              </a:tr>
              <a:tr h="254905">
                <a:tc>
                  <a:txBody>
                    <a:bodyPr/>
                    <a:lstStyle/>
                    <a:p>
                      <a:pPr algn="ctr"/>
                      <a:r>
                        <a:rPr lang="en-US" sz="1000" dirty="0"/>
                        <a:t>21</a:t>
                      </a:r>
                    </a:p>
                  </a:txBody>
                  <a:tcPr marL="45720" marR="45720"/>
                </a:tc>
                <a:tc>
                  <a:txBody>
                    <a:bodyPr/>
                    <a:lstStyle/>
                    <a:p>
                      <a:r>
                        <a:rPr lang="en-US" sz="1000" dirty="0"/>
                        <a:t>Articles, Technical Data, and Defense Services not Otherwise Enumerated</a:t>
                      </a:r>
                    </a:p>
                  </a:txBody>
                  <a:tcPr marL="45720" marR="45720"/>
                </a:tc>
                <a:extLst>
                  <a:ext uri="{0D108BD9-81ED-4DB2-BD59-A6C34878D82A}">
                    <a16:rowId xmlns:a16="http://schemas.microsoft.com/office/drawing/2014/main" val="4022229252"/>
                  </a:ext>
                </a:extLst>
              </a:tr>
            </a:tbl>
          </a:graphicData>
        </a:graphic>
      </p:graphicFrame>
    </p:spTree>
    <p:extLst>
      <p:ext uri="{BB962C8B-B14F-4D97-AF65-F5344CB8AC3E}">
        <p14:creationId xmlns:p14="http://schemas.microsoft.com/office/powerpoint/2010/main" val="1535241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5">
            <a:extLst>
              <a:ext uri="{FF2B5EF4-FFF2-40B4-BE49-F238E27FC236}">
                <a16:creationId xmlns:a16="http://schemas.microsoft.com/office/drawing/2014/main" id="{190B5020-F534-4F09-BC9B-47FC1E0C5945}"/>
              </a:ext>
            </a:extLst>
          </p:cNvPr>
          <p:cNvSpPr>
            <a:spLocks noGrp="1"/>
          </p:cNvSpPr>
          <p:nvPr>
            <p:ph sz="quarter" idx="10"/>
          </p:nvPr>
        </p:nvSpPr>
        <p:spPr>
          <a:xfrm>
            <a:off x="1273469" y="1865745"/>
            <a:ext cx="9736276" cy="4770585"/>
          </a:xfrm>
          <a:noFill/>
        </p:spPr>
        <p:txBody>
          <a:bodyPr>
            <a:normAutofit/>
          </a:bodyPr>
          <a:lstStyle/>
          <a:p>
            <a:pPr marL="0" indent="0">
              <a:lnSpc>
                <a:spcPct val="120000"/>
              </a:lnSpc>
              <a:spcAft>
                <a:spcPts val="600"/>
              </a:spcAft>
              <a:buNone/>
            </a:pPr>
            <a:r>
              <a:rPr lang="en-US" sz="2200" b="1" u="sng" dirty="0">
                <a:ea typeface="Times New Roman" panose="02020603050405020304" pitchFamily="18" charset="0"/>
                <a:cs typeface="Times New Roman" panose="02020603050405020304" pitchFamily="18" charset="0"/>
              </a:rPr>
              <a:t>2.3  </a:t>
            </a:r>
            <a:r>
              <a:rPr lang="en-US" sz="2200" b="1" u="sng" dirty="0">
                <a:effectLst/>
                <a:ea typeface="Times New Roman" panose="02020603050405020304" pitchFamily="18" charset="0"/>
                <a:cs typeface="Times New Roman" panose="02020603050405020304" pitchFamily="18" charset="0"/>
              </a:rPr>
              <a:t>Defense Services under the ITAR</a:t>
            </a:r>
            <a:endParaRPr lang="en-US" sz="2200" b="1" dirty="0">
              <a:effectLst/>
              <a:ea typeface="Times New Roman" panose="02020603050405020304" pitchFamily="18" charset="0"/>
              <a:cs typeface="Times New Roman" panose="02020603050405020304" pitchFamily="18" charset="0"/>
            </a:endParaRPr>
          </a:p>
          <a:p>
            <a:pPr marL="514350" marR="457200" indent="-285750">
              <a:lnSpc>
                <a:spcPct val="100000"/>
              </a:lnSpc>
              <a:spcBef>
                <a:spcPts val="200"/>
              </a:spcBef>
              <a:spcAft>
                <a:spcPts val="500"/>
              </a:spcAft>
              <a:tabLst>
                <a:tab pos="1828800" algn="l"/>
              </a:tabLst>
            </a:pPr>
            <a:r>
              <a:rPr lang="en-US" dirty="0">
                <a:ea typeface="Times New Roman" panose="02020603050405020304" pitchFamily="18" charset="0"/>
                <a:cs typeface="Times New Roman" panose="02020603050405020304" pitchFamily="18" charset="0"/>
              </a:rPr>
              <a:t>Defense services occur when training and/or services related to a defense article are provided to foreign military personnel in their military capacity</a:t>
            </a:r>
          </a:p>
          <a:p>
            <a:pPr marL="514350" marR="457200" indent="-285750">
              <a:lnSpc>
                <a:spcPct val="100000"/>
              </a:lnSpc>
              <a:spcBef>
                <a:spcPts val="200"/>
              </a:spcBef>
              <a:spcAft>
                <a:spcPts val="500"/>
              </a:spcAft>
              <a:tabLst>
                <a:tab pos="1828800" algn="l"/>
              </a:tabLst>
            </a:pPr>
            <a:r>
              <a:rPr lang="en-US" dirty="0">
                <a:effectLst/>
                <a:ea typeface="Times New Roman" panose="02020603050405020304" pitchFamily="18" charset="0"/>
                <a:cs typeface="Times New Roman" panose="02020603050405020304" pitchFamily="18" charset="0"/>
              </a:rPr>
              <a:t>Information provided in the Service can be predicated </a:t>
            </a:r>
            <a:r>
              <a:rPr lang="en-US" dirty="0">
                <a:ea typeface="Times New Roman" panose="02020603050405020304" pitchFamily="18" charset="0"/>
                <a:cs typeface="Times New Roman" panose="02020603050405020304" pitchFamily="18" charset="0"/>
              </a:rPr>
              <a:t>on </a:t>
            </a:r>
            <a:r>
              <a:rPr lang="en-US" dirty="0">
                <a:effectLst/>
                <a:ea typeface="Times New Roman" panose="02020603050405020304" pitchFamily="18" charset="0"/>
                <a:cs typeface="Times New Roman" panose="02020603050405020304" pitchFamily="18" charset="0"/>
              </a:rPr>
              <a:t>public domain information (does not have to be based upon ITAR defense technical data)</a:t>
            </a:r>
          </a:p>
          <a:p>
            <a:pPr marL="514350" marR="457200" indent="-285750">
              <a:lnSpc>
                <a:spcPct val="100000"/>
              </a:lnSpc>
              <a:spcBef>
                <a:spcPts val="200"/>
              </a:spcBef>
              <a:spcAft>
                <a:spcPts val="500"/>
              </a:spcAft>
              <a:tabLst>
                <a:tab pos="1828800" algn="l"/>
              </a:tabLst>
            </a:pPr>
            <a:r>
              <a:rPr lang="en-US" dirty="0">
                <a:ea typeface="Times New Roman" panose="02020603050405020304" pitchFamily="18" charset="0"/>
                <a:cs typeface="Times New Roman" panose="02020603050405020304" pitchFamily="18" charset="0"/>
              </a:rPr>
              <a:t>A Department of State/ ITAR DSP-5 license is required for the provision of  defense services to foreign persons; such a license typically requires a minimum of 3 months to obtain</a:t>
            </a:r>
          </a:p>
          <a:p>
            <a:pPr marL="971550" marR="457200" lvl="1" indent="-285750">
              <a:lnSpc>
                <a:spcPct val="100000"/>
              </a:lnSpc>
              <a:spcBef>
                <a:spcPts val="200"/>
              </a:spcBef>
              <a:spcAft>
                <a:spcPts val="500"/>
              </a:spcAft>
              <a:tabLst>
                <a:tab pos="1828800" algn="l"/>
              </a:tabLst>
            </a:pPr>
            <a:r>
              <a:rPr lang="en-US" dirty="0">
                <a:ea typeface="Times New Roman" panose="02020603050405020304" pitchFamily="18" charset="0"/>
                <a:cs typeface="Times New Roman" panose="02020603050405020304" pitchFamily="18" charset="0"/>
              </a:rPr>
              <a:t>FIU obtains DSP-5 licenses for all of NFSTC’s foreign military training projects</a:t>
            </a:r>
          </a:p>
          <a:p>
            <a:pPr marL="0" indent="0">
              <a:lnSpc>
                <a:spcPct val="120000"/>
              </a:lnSpc>
              <a:spcBef>
                <a:spcPts val="0"/>
              </a:spcBef>
              <a:buNone/>
            </a:pPr>
            <a:endParaRPr lang="en-US" sz="1300" b="1" dirty="0">
              <a:solidFill>
                <a:schemeClr val="accent3">
                  <a:lumMod val="50000"/>
                </a:schemeClr>
              </a:solidFill>
            </a:endParaRPr>
          </a:p>
          <a:p>
            <a:pPr marL="0" indent="0">
              <a:lnSpc>
                <a:spcPct val="120000"/>
              </a:lnSpc>
              <a:spcBef>
                <a:spcPts val="0"/>
              </a:spcBef>
              <a:buNone/>
            </a:pPr>
            <a:endParaRPr lang="en-US" sz="1300" b="1" dirty="0">
              <a:solidFill>
                <a:schemeClr val="accent3">
                  <a:lumMod val="50000"/>
                </a:schemeClr>
              </a:solidFill>
            </a:endParaRPr>
          </a:p>
          <a:p>
            <a:pPr marL="0" indent="0">
              <a:lnSpc>
                <a:spcPct val="120000"/>
              </a:lnSpc>
              <a:spcBef>
                <a:spcPts val="0"/>
              </a:spcBef>
              <a:buNone/>
            </a:pPr>
            <a:endParaRPr lang="en-US" sz="1300" b="1" dirty="0">
              <a:solidFill>
                <a:schemeClr val="accent3">
                  <a:lumMod val="50000"/>
                </a:schemeClr>
              </a:solidFill>
            </a:endParaRPr>
          </a:p>
          <a:p>
            <a:pPr marL="0" indent="0">
              <a:lnSpc>
                <a:spcPct val="120000"/>
              </a:lnSpc>
              <a:spcBef>
                <a:spcPts val="0"/>
              </a:spcBef>
              <a:buNone/>
            </a:pPr>
            <a:endParaRPr lang="en-US" sz="1300" b="1" dirty="0">
              <a:solidFill>
                <a:schemeClr val="accent3">
                  <a:lumMod val="50000"/>
                </a:schemeClr>
              </a:solidFill>
            </a:endParaRPr>
          </a:p>
          <a:p>
            <a:pPr marL="0" indent="0">
              <a:lnSpc>
                <a:spcPct val="120000"/>
              </a:lnSpc>
              <a:spcBef>
                <a:spcPts val="0"/>
              </a:spcBef>
              <a:buNone/>
            </a:pPr>
            <a:endParaRPr lang="en-US" sz="1300" b="1" dirty="0">
              <a:solidFill>
                <a:schemeClr val="accent3">
                  <a:lumMod val="60000"/>
                  <a:lumOff val="40000"/>
                </a:schemeClr>
              </a:solidFill>
            </a:endParaRPr>
          </a:p>
          <a:p>
            <a:pPr marL="0" indent="0">
              <a:lnSpc>
                <a:spcPct val="120000"/>
              </a:lnSpc>
              <a:spcBef>
                <a:spcPts val="0"/>
              </a:spcBef>
              <a:buNone/>
            </a:pPr>
            <a:r>
              <a:rPr lang="en-US" sz="1300" b="1" dirty="0">
                <a:solidFill>
                  <a:schemeClr val="accent3">
                    <a:lumMod val="60000"/>
                    <a:lumOff val="40000"/>
                  </a:schemeClr>
                </a:solidFill>
              </a:rPr>
              <a:t>On Our Website: </a:t>
            </a:r>
            <a:r>
              <a:rPr lang="en-US" sz="1300" dirty="0">
                <a:solidFill>
                  <a:schemeClr val="accent3">
                    <a:lumMod val="60000"/>
                    <a:lumOff val="40000"/>
                  </a:schemeClr>
                </a:solidFill>
                <a:hlinkClick r:id="rId2">
                  <a:extLst>
                    <a:ext uri="{A12FA001-AC4F-418D-AE19-62706E023703}">
                      <ahyp:hlinkClr xmlns:ahyp="http://schemas.microsoft.com/office/drawing/2018/hyperlinkcolor" val="tx"/>
                    </a:ext>
                  </a:extLst>
                </a:hlinkClick>
              </a:rPr>
              <a:t>Export Control Regulations</a:t>
            </a:r>
            <a:endParaRPr lang="en-US" sz="1300" dirty="0">
              <a:solidFill>
                <a:schemeClr val="accent3">
                  <a:lumMod val="60000"/>
                  <a:lumOff val="40000"/>
                </a:schemeClr>
              </a:solidFill>
            </a:endParaRPr>
          </a:p>
          <a:p>
            <a:pPr marL="0" indent="0">
              <a:buNone/>
            </a:pPr>
            <a:endParaRPr lang="en-US" sz="1800" dirty="0"/>
          </a:p>
        </p:txBody>
      </p:sp>
      <p:sp>
        <p:nvSpPr>
          <p:cNvPr id="6" name="Title 3">
            <a:extLst>
              <a:ext uri="{FF2B5EF4-FFF2-40B4-BE49-F238E27FC236}">
                <a16:creationId xmlns:a16="http://schemas.microsoft.com/office/drawing/2014/main" id="{94E9E06B-8822-46F4-ACD6-9FA5622A66BC}"/>
              </a:ext>
            </a:extLst>
          </p:cNvPr>
          <p:cNvSpPr>
            <a:spLocks noGrp="1"/>
          </p:cNvSpPr>
          <p:nvPr>
            <p:ph type="title"/>
          </p:nvPr>
        </p:nvSpPr>
        <p:spPr>
          <a:xfrm>
            <a:off x="3038764" y="886691"/>
            <a:ext cx="9048461" cy="628073"/>
          </a:xfrm>
        </p:spPr>
        <p:txBody>
          <a:bodyPr anchor="ctr">
            <a:normAutofit/>
          </a:bodyPr>
          <a:lstStyle/>
          <a:p>
            <a:r>
              <a:rPr lang="en-US" dirty="0">
                <a:solidFill>
                  <a:schemeClr val="accent3">
                    <a:lumMod val="60000"/>
                    <a:lumOff val="40000"/>
                  </a:schemeClr>
                </a:solidFill>
              </a:rPr>
              <a:t>2. How Do Export Controls Work?</a:t>
            </a:r>
          </a:p>
        </p:txBody>
      </p:sp>
    </p:spTree>
    <p:extLst>
      <p:ext uri="{BB962C8B-B14F-4D97-AF65-F5344CB8AC3E}">
        <p14:creationId xmlns:p14="http://schemas.microsoft.com/office/powerpoint/2010/main" val="3104810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5">
            <a:extLst>
              <a:ext uri="{FF2B5EF4-FFF2-40B4-BE49-F238E27FC236}">
                <a16:creationId xmlns:a16="http://schemas.microsoft.com/office/drawing/2014/main" id="{190B5020-F534-4F09-BC9B-47FC1E0C5945}"/>
              </a:ext>
            </a:extLst>
          </p:cNvPr>
          <p:cNvSpPr>
            <a:spLocks noGrp="1"/>
          </p:cNvSpPr>
          <p:nvPr>
            <p:ph sz="quarter" idx="10"/>
          </p:nvPr>
        </p:nvSpPr>
        <p:spPr>
          <a:xfrm>
            <a:off x="1273469" y="1865745"/>
            <a:ext cx="9736276" cy="4770585"/>
          </a:xfrm>
          <a:noFill/>
        </p:spPr>
        <p:txBody>
          <a:bodyPr>
            <a:normAutofit/>
          </a:bodyPr>
          <a:lstStyle/>
          <a:p>
            <a:pPr marL="0" marR="0" indent="0">
              <a:lnSpc>
                <a:spcPct val="100000"/>
              </a:lnSpc>
              <a:spcBef>
                <a:spcPts val="0"/>
              </a:spcBef>
              <a:buNone/>
            </a:pPr>
            <a:r>
              <a:rPr lang="en-US" sz="2100" u="sng" dirty="0">
                <a:effectLst/>
                <a:ea typeface="Times New Roman" panose="02020603050405020304" pitchFamily="18" charset="0"/>
                <a:cs typeface="Times New Roman" panose="02020603050405020304" pitchFamily="18" charset="0"/>
              </a:rPr>
              <a:t>2.4 </a:t>
            </a:r>
            <a:r>
              <a:rPr lang="en-US" sz="2100" u="sng" dirty="0">
                <a:ea typeface="Times New Roman" panose="02020603050405020304" pitchFamily="18" charset="0"/>
                <a:cs typeface="Times New Roman" panose="02020603050405020304" pitchFamily="18" charset="0"/>
              </a:rPr>
              <a:t>Classified Research </a:t>
            </a:r>
            <a:endParaRPr lang="en-US" sz="2000" u="sng" dirty="0">
              <a:effectLst/>
              <a:ea typeface="Times New Roman" panose="02020603050405020304" pitchFamily="18" charset="0"/>
              <a:cs typeface="Times New Roman" panose="02020603050405020304" pitchFamily="18" charset="0"/>
            </a:endParaRPr>
          </a:p>
          <a:p>
            <a:pPr marL="285750" marR="457200" indent="-285750">
              <a:lnSpc>
                <a:spcPct val="100000"/>
              </a:lnSpc>
              <a:spcBef>
                <a:spcPts val="200"/>
              </a:spcBef>
              <a:spcAft>
                <a:spcPts val="500"/>
              </a:spcAft>
              <a:buFont typeface="Arial" panose="020B0604020202020204" pitchFamily="34" charset="0"/>
              <a:buChar char="•"/>
              <a:tabLst>
                <a:tab pos="1828800" algn="l"/>
              </a:tabLst>
            </a:pPr>
            <a:r>
              <a:rPr lang="en-US" sz="2100" dirty="0">
                <a:effectLst/>
                <a:ea typeface="Times New Roman" panose="02020603050405020304" pitchFamily="18" charset="0"/>
                <a:cs typeface="Times New Roman" panose="02020603050405020304" pitchFamily="18" charset="0"/>
              </a:rPr>
              <a:t>Classified Research vs. Export Controlled Research</a:t>
            </a:r>
          </a:p>
          <a:p>
            <a:pPr marL="971550" marR="457200" lvl="1" indent="-285750">
              <a:lnSpc>
                <a:spcPct val="100000"/>
              </a:lnSpc>
              <a:spcBef>
                <a:spcPts val="200"/>
              </a:spcBef>
              <a:spcAft>
                <a:spcPts val="500"/>
              </a:spcAft>
              <a:tabLst>
                <a:tab pos="1828800" algn="l"/>
              </a:tabLst>
            </a:pPr>
            <a:r>
              <a:rPr lang="en-US" sz="1900" dirty="0">
                <a:effectLst/>
                <a:ea typeface="Times New Roman" panose="02020603050405020304" pitchFamily="18" charset="0"/>
                <a:cs typeface="Times New Roman" panose="02020603050405020304" pitchFamily="18" charset="0"/>
              </a:rPr>
              <a:t>Classified (Security Clearance) research under the NISPOM may or may not be designated as ITAR or EAR controlled, though usually a classified program will be ITAR-governed as well, given defense objective and parameters</a:t>
            </a:r>
          </a:p>
          <a:p>
            <a:pPr marL="971550" marR="457200" lvl="1" indent="-285750">
              <a:lnSpc>
                <a:spcPct val="100000"/>
              </a:lnSpc>
              <a:spcBef>
                <a:spcPts val="200"/>
              </a:spcBef>
              <a:spcAft>
                <a:spcPts val="500"/>
              </a:spcAft>
              <a:tabLst>
                <a:tab pos="1828800" algn="l"/>
              </a:tabLst>
            </a:pPr>
            <a:r>
              <a:rPr lang="en-US" sz="1900" dirty="0">
                <a:ea typeface="Times New Roman" panose="02020603050405020304" pitchFamily="18" charset="0"/>
                <a:cs typeface="Times New Roman" panose="02020603050405020304" pitchFamily="18" charset="0"/>
              </a:rPr>
              <a:t>A </a:t>
            </a:r>
            <a:r>
              <a:rPr lang="en-US" sz="1900" dirty="0">
                <a:effectLst/>
                <a:ea typeface="Times New Roman" panose="02020603050405020304" pitchFamily="18" charset="0"/>
                <a:cs typeface="Times New Roman" panose="02020603050405020304" pitchFamily="18" charset="0"/>
              </a:rPr>
              <a:t>DD254 form in the solicitation and/or award terms will specify export control parameters</a:t>
            </a:r>
          </a:p>
          <a:p>
            <a:pPr marR="457200" lvl="1" indent="0">
              <a:lnSpc>
                <a:spcPct val="100000"/>
              </a:lnSpc>
              <a:spcBef>
                <a:spcPts val="200"/>
              </a:spcBef>
              <a:spcAft>
                <a:spcPts val="500"/>
              </a:spcAft>
              <a:buNone/>
              <a:tabLst>
                <a:tab pos="1828800" algn="l"/>
              </a:tabLst>
            </a:pPr>
            <a:endParaRPr lang="en-US" sz="1800" dirty="0">
              <a:solidFill>
                <a:schemeClr val="tx1"/>
              </a:solidFill>
              <a:effectLst/>
              <a:ea typeface="Times New Roman" panose="02020603050405020304" pitchFamily="18" charset="0"/>
              <a:cs typeface="Times New Roman" panose="02020603050405020304" pitchFamily="18" charset="0"/>
            </a:endParaRPr>
          </a:p>
          <a:p>
            <a:pPr marR="457200" lvl="1" indent="0">
              <a:lnSpc>
                <a:spcPct val="100000"/>
              </a:lnSpc>
              <a:spcBef>
                <a:spcPts val="200"/>
              </a:spcBef>
              <a:spcAft>
                <a:spcPts val="500"/>
              </a:spcAft>
              <a:buNone/>
              <a:tabLst>
                <a:tab pos="1828800" algn="l"/>
              </a:tabLst>
            </a:pPr>
            <a:endParaRPr lang="en-US" dirty="0">
              <a:solidFill>
                <a:schemeClr val="tx1"/>
              </a:solidFill>
              <a:ea typeface="Times New Roman" panose="02020603050405020304" pitchFamily="18" charset="0"/>
              <a:cs typeface="Times New Roman" panose="02020603050405020304" pitchFamily="18" charset="0"/>
            </a:endParaRPr>
          </a:p>
          <a:p>
            <a:pPr marR="457200" lvl="1" indent="0">
              <a:lnSpc>
                <a:spcPct val="100000"/>
              </a:lnSpc>
              <a:spcBef>
                <a:spcPts val="200"/>
              </a:spcBef>
              <a:spcAft>
                <a:spcPts val="500"/>
              </a:spcAft>
              <a:buNone/>
              <a:tabLst>
                <a:tab pos="1828800" algn="l"/>
              </a:tabLst>
            </a:pPr>
            <a:endParaRPr lang="en-US" sz="1800" dirty="0">
              <a:solidFill>
                <a:schemeClr val="tx1"/>
              </a:solidFill>
              <a:effectLst/>
              <a:ea typeface="Times New Roman" panose="02020603050405020304" pitchFamily="18" charset="0"/>
              <a:cs typeface="Times New Roman" panose="02020603050405020304" pitchFamily="18" charset="0"/>
            </a:endParaRPr>
          </a:p>
          <a:p>
            <a:pPr marR="457200" lvl="1" indent="0">
              <a:lnSpc>
                <a:spcPct val="100000"/>
              </a:lnSpc>
              <a:spcBef>
                <a:spcPts val="200"/>
              </a:spcBef>
              <a:spcAft>
                <a:spcPts val="500"/>
              </a:spcAft>
              <a:buNone/>
              <a:tabLst>
                <a:tab pos="1828800" algn="l"/>
              </a:tabLst>
            </a:pPr>
            <a:endParaRPr lang="en-US" dirty="0">
              <a:solidFill>
                <a:schemeClr val="tx1"/>
              </a:solidFill>
              <a:ea typeface="Times New Roman" panose="02020603050405020304" pitchFamily="18" charset="0"/>
              <a:cs typeface="Times New Roman" panose="02020603050405020304" pitchFamily="18" charset="0"/>
            </a:endParaRPr>
          </a:p>
          <a:p>
            <a:pPr marR="457200" lvl="1" indent="0">
              <a:lnSpc>
                <a:spcPct val="100000"/>
              </a:lnSpc>
              <a:spcBef>
                <a:spcPts val="200"/>
              </a:spcBef>
              <a:spcAft>
                <a:spcPts val="500"/>
              </a:spcAft>
              <a:buNone/>
              <a:tabLst>
                <a:tab pos="1828800" algn="l"/>
              </a:tabLst>
            </a:pPr>
            <a:endParaRPr lang="en-US" sz="1800" dirty="0">
              <a:solidFill>
                <a:schemeClr val="tx1"/>
              </a:solidFill>
              <a:effectLst/>
              <a:ea typeface="Times New Roman" panose="02020603050405020304" pitchFamily="18" charset="0"/>
              <a:cs typeface="Times New Roman" panose="02020603050405020304" pitchFamily="18" charset="0"/>
            </a:endParaRPr>
          </a:p>
          <a:p>
            <a:pPr marL="0" marR="457200" indent="0">
              <a:lnSpc>
                <a:spcPct val="100000"/>
              </a:lnSpc>
              <a:spcBef>
                <a:spcPts val="200"/>
              </a:spcBef>
              <a:spcAft>
                <a:spcPts val="500"/>
              </a:spcAft>
              <a:buNone/>
              <a:tabLst>
                <a:tab pos="1828800" algn="l"/>
              </a:tabLst>
            </a:pPr>
            <a:r>
              <a:rPr lang="en-US" sz="1200" b="1" dirty="0">
                <a:solidFill>
                  <a:schemeClr val="accent3">
                    <a:lumMod val="75000"/>
                  </a:schemeClr>
                </a:solidFill>
              </a:rPr>
              <a:t>On Our Website:</a:t>
            </a:r>
            <a:r>
              <a:rPr lang="en-US" sz="1200" dirty="0">
                <a:solidFill>
                  <a:schemeClr val="accent3">
                    <a:lumMod val="75000"/>
                  </a:schemeClr>
                </a:solidFill>
              </a:rPr>
              <a:t> </a:t>
            </a:r>
            <a:r>
              <a:rPr lang="en-US" sz="1200" dirty="0">
                <a:solidFill>
                  <a:schemeClr val="accent3">
                    <a:lumMod val="60000"/>
                    <a:lumOff val="40000"/>
                  </a:schemeClr>
                </a:solidFill>
                <a:hlinkClick r:id="rId2">
                  <a:extLst>
                    <a:ext uri="{A12FA001-AC4F-418D-AE19-62706E023703}">
                      <ahyp:hlinkClr xmlns:ahyp="http://schemas.microsoft.com/office/drawing/2018/hyperlinkcolor" val="tx"/>
                    </a:ext>
                  </a:extLst>
                </a:hlinkClick>
              </a:rPr>
              <a:t>Cleared Facilities and Personnel</a:t>
            </a:r>
            <a:r>
              <a:rPr lang="en-US" sz="1200" dirty="0">
                <a:solidFill>
                  <a:schemeClr val="accent3">
                    <a:lumMod val="60000"/>
                    <a:lumOff val="40000"/>
                  </a:schemeClr>
                </a:solidFill>
              </a:rPr>
              <a:t>, </a:t>
            </a:r>
            <a:r>
              <a:rPr lang="en-US" sz="1200" dirty="0">
                <a:solidFill>
                  <a:schemeClr val="accent3">
                    <a:lumMod val="60000"/>
                    <a:lumOff val="40000"/>
                  </a:schemeClr>
                </a:solidFill>
                <a:hlinkClick r:id="rId3">
                  <a:extLst>
                    <a:ext uri="{A12FA001-AC4F-418D-AE19-62706E023703}">
                      <ahyp:hlinkClr xmlns:ahyp="http://schemas.microsoft.com/office/drawing/2018/hyperlinkcolor" val="tx"/>
                    </a:ext>
                  </a:extLst>
                </a:hlinkClick>
              </a:rPr>
              <a:t>Data Security</a:t>
            </a:r>
            <a:endParaRPr lang="en-US" sz="1200" dirty="0">
              <a:solidFill>
                <a:schemeClr val="accent3">
                  <a:lumMod val="60000"/>
                  <a:lumOff val="40000"/>
                </a:schemeClr>
              </a:solidFill>
            </a:endParaRPr>
          </a:p>
        </p:txBody>
      </p:sp>
      <p:sp>
        <p:nvSpPr>
          <p:cNvPr id="6" name="Title 3">
            <a:extLst>
              <a:ext uri="{FF2B5EF4-FFF2-40B4-BE49-F238E27FC236}">
                <a16:creationId xmlns:a16="http://schemas.microsoft.com/office/drawing/2014/main" id="{94E9E06B-8822-46F4-ACD6-9FA5622A66BC}"/>
              </a:ext>
            </a:extLst>
          </p:cNvPr>
          <p:cNvSpPr>
            <a:spLocks noGrp="1"/>
          </p:cNvSpPr>
          <p:nvPr>
            <p:ph type="title"/>
          </p:nvPr>
        </p:nvSpPr>
        <p:spPr>
          <a:xfrm>
            <a:off x="3038764" y="886691"/>
            <a:ext cx="9048461" cy="628073"/>
          </a:xfrm>
        </p:spPr>
        <p:txBody>
          <a:bodyPr anchor="ctr">
            <a:normAutofit/>
          </a:bodyPr>
          <a:lstStyle/>
          <a:p>
            <a:r>
              <a:rPr lang="en-US" dirty="0">
                <a:solidFill>
                  <a:schemeClr val="accent3">
                    <a:lumMod val="60000"/>
                    <a:lumOff val="40000"/>
                  </a:schemeClr>
                </a:solidFill>
              </a:rPr>
              <a:t>2. How Do Export Controls Work?</a:t>
            </a:r>
          </a:p>
        </p:txBody>
      </p:sp>
    </p:spTree>
    <p:extLst>
      <p:ext uri="{BB962C8B-B14F-4D97-AF65-F5344CB8AC3E}">
        <p14:creationId xmlns:p14="http://schemas.microsoft.com/office/powerpoint/2010/main" val="3243335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79C512-F028-824E-91F2-9E2FECA850AC}"/>
              </a:ext>
            </a:extLst>
          </p:cNvPr>
          <p:cNvSpPr>
            <a:spLocks noGrp="1"/>
          </p:cNvSpPr>
          <p:nvPr>
            <p:ph type="body" sz="quarter" idx="14"/>
          </p:nvPr>
        </p:nvSpPr>
        <p:spPr>
          <a:xfrm>
            <a:off x="609600" y="3846946"/>
            <a:ext cx="10972800" cy="1798782"/>
          </a:xfrm>
          <a:solidFill>
            <a:schemeClr val="bg1"/>
          </a:solidFill>
          <a:ln w="28575">
            <a:solidFill>
              <a:schemeClr val="accent4"/>
            </a:solidFill>
          </a:ln>
        </p:spPr>
        <p:txBody>
          <a:bodyPr/>
          <a:lstStyle/>
          <a:p>
            <a:pPr marL="285750" marR="0" indent="-285750">
              <a:lnSpc>
                <a:spcPct val="100000"/>
              </a:lnSpc>
              <a:spcBef>
                <a:spcPts val="0"/>
              </a:spcBef>
              <a:buFont typeface="Arial" panose="020B0604020202020204" pitchFamily="34" charset="0"/>
              <a:buChar char="•"/>
            </a:pPr>
            <a:r>
              <a:rPr lang="en-US" sz="1800" b="1" dirty="0">
                <a:solidFill>
                  <a:schemeClr val="tx1"/>
                </a:solidFill>
                <a:ea typeface="Times New Roman" panose="02020603050405020304" pitchFamily="18" charset="0"/>
                <a:cs typeface="Times New Roman" panose="02020603050405020304" pitchFamily="18" charset="0"/>
              </a:rPr>
              <a:t>Use</a:t>
            </a:r>
            <a:r>
              <a:rPr lang="en-US" sz="1800" b="1" dirty="0">
                <a:solidFill>
                  <a:schemeClr val="accent4">
                    <a:lumMod val="60000"/>
                    <a:lumOff val="40000"/>
                  </a:schemeClr>
                </a:solidFill>
                <a:ea typeface="Times New Roman" panose="02020603050405020304" pitchFamily="18" charset="0"/>
                <a:cs typeface="Times New Roman" panose="02020603050405020304" pitchFamily="18" charset="0"/>
              </a:rPr>
              <a:t> </a:t>
            </a:r>
            <a:r>
              <a:rPr lang="en-US" sz="1800" dirty="0">
                <a:solidFill>
                  <a:schemeClr val="tx1"/>
                </a:solidFill>
                <a:ea typeface="Times New Roman" panose="02020603050405020304" pitchFamily="18" charset="0"/>
                <a:cs typeface="Times New Roman" panose="02020603050405020304" pitchFamily="18" charset="0"/>
              </a:rPr>
              <a:t>of controlled items </a:t>
            </a:r>
            <a:r>
              <a:rPr lang="en-US" sz="1800" b="1" dirty="0">
                <a:solidFill>
                  <a:schemeClr val="tx1"/>
                </a:solidFill>
                <a:ea typeface="Times New Roman" panose="02020603050405020304" pitchFamily="18" charset="0"/>
                <a:cs typeface="Times New Roman" panose="02020603050405020304" pitchFamily="18" charset="0"/>
              </a:rPr>
              <a:t>may</a:t>
            </a:r>
            <a:r>
              <a:rPr lang="en-US" sz="1800" dirty="0">
                <a:solidFill>
                  <a:schemeClr val="tx1"/>
                </a:solidFill>
                <a:ea typeface="Times New Roman" panose="02020603050405020304" pitchFamily="18" charset="0"/>
                <a:cs typeface="Times New Roman" panose="02020603050405020304" pitchFamily="18" charset="0"/>
              </a:rPr>
              <a:t> implicate export controls on foreign national access or use (known as a “deemed export”, even where the research is otherwise unrestricted (i.e. “fundamental research”).  </a:t>
            </a:r>
          </a:p>
          <a:p>
            <a:pPr marR="0">
              <a:lnSpc>
                <a:spcPct val="100000"/>
              </a:lnSpc>
              <a:spcBef>
                <a:spcPts val="0"/>
              </a:spcBef>
            </a:pPr>
            <a:endParaRPr lang="en-US" sz="1800" dirty="0">
              <a:solidFill>
                <a:schemeClr val="tx1"/>
              </a:solidFill>
              <a:ea typeface="Times New Roman" panose="02020603050405020304" pitchFamily="18" charset="0"/>
              <a:cs typeface="Times New Roman" panose="02020603050405020304" pitchFamily="18" charset="0"/>
            </a:endParaRPr>
          </a:p>
          <a:p>
            <a:pPr marL="971550" lvl="1" indent="-285750">
              <a:lnSpc>
                <a:spcPct val="100000"/>
              </a:lnSpc>
              <a:spcBef>
                <a:spcPts val="0"/>
              </a:spcBef>
              <a:buFont typeface="Arial" panose="020B0604020202020204" pitchFamily="34" charset="0"/>
              <a:buChar char="→"/>
            </a:pPr>
            <a:r>
              <a:rPr lang="en-US" sz="1600" dirty="0">
                <a:solidFill>
                  <a:schemeClr val="tx1"/>
                </a:solidFill>
                <a:ea typeface="Times New Roman" panose="02020603050405020304" pitchFamily="18" charset="0"/>
                <a:cs typeface="Times New Roman" panose="02020603050405020304" pitchFamily="18" charset="0"/>
              </a:rPr>
              <a:t>In general, </a:t>
            </a:r>
            <a:r>
              <a:rPr lang="en-US" sz="1600" b="1" dirty="0">
                <a:solidFill>
                  <a:schemeClr val="tx1"/>
                </a:solidFill>
                <a:ea typeface="Times New Roman" panose="02020603050405020304" pitchFamily="18" charset="0"/>
                <a:cs typeface="Times New Roman" panose="02020603050405020304" pitchFamily="18" charset="0"/>
              </a:rPr>
              <a:t>operation/use </a:t>
            </a:r>
            <a:r>
              <a:rPr lang="en-US" sz="1600" dirty="0">
                <a:solidFill>
                  <a:schemeClr val="tx1"/>
                </a:solidFill>
                <a:ea typeface="Times New Roman" panose="02020603050405020304" pitchFamily="18" charset="0"/>
                <a:cs typeface="Times New Roman" panose="02020603050405020304" pitchFamily="18" charset="0"/>
              </a:rPr>
              <a:t>of EAR-controlled instruments, software, and materials in research by foreign nationals is not controlled, </a:t>
            </a:r>
            <a:r>
              <a:rPr lang="en-US" sz="1600" i="1" dirty="0">
                <a:solidFill>
                  <a:schemeClr val="tx1"/>
                </a:solidFill>
                <a:ea typeface="Times New Roman" panose="02020603050405020304" pitchFamily="18" charset="0"/>
                <a:cs typeface="Times New Roman" panose="02020603050405020304" pitchFamily="18" charset="0"/>
              </a:rPr>
              <a:t>unless</a:t>
            </a:r>
            <a:r>
              <a:rPr lang="en-US" sz="1600" dirty="0">
                <a:solidFill>
                  <a:schemeClr val="tx1"/>
                </a:solidFill>
                <a:ea typeface="Times New Roman" panose="02020603050405020304" pitchFamily="18" charset="0"/>
                <a:cs typeface="Times New Roman" panose="02020603050405020304" pitchFamily="18" charset="0"/>
              </a:rPr>
              <a:t> otherwise specified by the granting agency, or accompanied by export controlled technical data in any form</a:t>
            </a:r>
          </a:p>
        </p:txBody>
      </p:sp>
      <p:sp>
        <p:nvSpPr>
          <p:cNvPr id="6" name="Title 2">
            <a:extLst>
              <a:ext uri="{FF2B5EF4-FFF2-40B4-BE49-F238E27FC236}">
                <a16:creationId xmlns:a16="http://schemas.microsoft.com/office/drawing/2014/main" id="{CD32936F-8E7E-419E-9E5E-192007CA539D}"/>
              </a:ext>
            </a:extLst>
          </p:cNvPr>
          <p:cNvSpPr txBox="1">
            <a:spLocks/>
          </p:cNvSpPr>
          <p:nvPr/>
        </p:nvSpPr>
        <p:spPr>
          <a:xfrm>
            <a:off x="609600" y="210253"/>
            <a:ext cx="10972800" cy="55636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kern="1200">
                <a:solidFill>
                  <a:schemeClr val="accent5"/>
                </a:solidFill>
                <a:latin typeface="Arial" panose="020B0604020202020204" pitchFamily="34" charset="0"/>
                <a:ea typeface="+mj-ea"/>
                <a:cs typeface="Arial" panose="020B0604020202020204" pitchFamily="34" charset="0"/>
              </a:defRPr>
            </a:lvl1pPr>
          </a:lstStyle>
          <a:p>
            <a:r>
              <a:rPr lang="en-US" sz="2500" b="1" dirty="0"/>
              <a:t>3. How do Export Controls apply to FIU- NFSTC Research?</a:t>
            </a:r>
          </a:p>
        </p:txBody>
      </p:sp>
      <p:sp>
        <p:nvSpPr>
          <p:cNvPr id="8" name="Text Placeholder 1">
            <a:extLst>
              <a:ext uri="{FF2B5EF4-FFF2-40B4-BE49-F238E27FC236}">
                <a16:creationId xmlns:a16="http://schemas.microsoft.com/office/drawing/2014/main" id="{64B25C96-7A1A-4A02-9B57-5749F410F6A8}"/>
              </a:ext>
            </a:extLst>
          </p:cNvPr>
          <p:cNvSpPr txBox="1">
            <a:spLocks/>
          </p:cNvSpPr>
          <p:nvPr/>
        </p:nvSpPr>
        <p:spPr>
          <a:xfrm>
            <a:off x="609600" y="997064"/>
            <a:ext cx="10972800" cy="2013991"/>
          </a:xfrm>
          <a:prstGeom prst="rect">
            <a:avLst/>
          </a:prstGeom>
          <a:solidFill>
            <a:schemeClr val="bg1"/>
          </a:solidFill>
          <a:ln w="28575">
            <a:solidFill>
              <a:schemeClr val="accent4"/>
            </a:solidFill>
          </a:ln>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b="1" u="sng" dirty="0">
                <a:solidFill>
                  <a:schemeClr val="tx1"/>
                </a:solidFill>
                <a:ea typeface="Times New Roman" panose="02020603050405020304" pitchFamily="18" charset="0"/>
                <a:cs typeface="Times New Roman" panose="02020603050405020304" pitchFamily="18" charset="0"/>
              </a:rPr>
              <a:t>3.1 Items/ Equipment/ Materials Used and/or Produced in Research</a:t>
            </a:r>
          </a:p>
          <a:p>
            <a:pPr>
              <a:lnSpc>
                <a:spcPct val="100000"/>
              </a:lnSpc>
              <a:spcBef>
                <a:spcPts val="0"/>
              </a:spcBef>
            </a:pPr>
            <a:endParaRPr lang="en-US" sz="1800" b="1" u="sng" dirty="0">
              <a:solidFill>
                <a:schemeClr val="tx1"/>
              </a:solidFill>
              <a:ea typeface="Times New Roman" panose="02020603050405020304" pitchFamily="18" charset="0"/>
              <a:cs typeface="Times New Roman" panose="02020603050405020304" pitchFamily="18" charset="0"/>
            </a:endParaRPr>
          </a:p>
          <a:p>
            <a:pPr marL="285750" indent="-285750">
              <a:lnSpc>
                <a:spcPct val="100000"/>
              </a:lnSpc>
              <a:spcBef>
                <a:spcPts val="0"/>
              </a:spcBef>
              <a:buFont typeface="Arial" panose="020B0604020202020204" pitchFamily="34" charset="0"/>
              <a:buChar char="•"/>
            </a:pPr>
            <a:r>
              <a:rPr lang="en-US" sz="1800" dirty="0">
                <a:solidFill>
                  <a:schemeClr val="tx1"/>
                </a:solidFill>
                <a:ea typeface="Times New Roman" panose="02020603050405020304" pitchFamily="18" charset="0"/>
                <a:cs typeface="Times New Roman" panose="02020603050405020304" pitchFamily="18" charset="0"/>
              </a:rPr>
              <a:t>Controlled items, equipment, and/or materials (collectively, “items”) may be </a:t>
            </a:r>
            <a:r>
              <a:rPr lang="en-US" sz="1800" b="1" dirty="0">
                <a:solidFill>
                  <a:schemeClr val="tx1"/>
                </a:solidFill>
                <a:ea typeface="Times New Roman" panose="02020603050405020304" pitchFamily="18" charset="0"/>
                <a:cs typeface="Times New Roman" panose="02020603050405020304" pitchFamily="18" charset="0"/>
              </a:rPr>
              <a:t>developed or produced </a:t>
            </a:r>
            <a:r>
              <a:rPr lang="en-US" sz="1800" dirty="0">
                <a:solidFill>
                  <a:schemeClr val="tx1"/>
                </a:solidFill>
                <a:ea typeface="Times New Roman" panose="02020603050405020304" pitchFamily="18" charset="0"/>
                <a:cs typeface="Times New Roman" panose="02020603050405020304" pitchFamily="18" charset="0"/>
              </a:rPr>
              <a:t>in the course of research, </a:t>
            </a:r>
            <a:r>
              <a:rPr lang="en-US" sz="1800" i="1" u="sng" dirty="0">
                <a:solidFill>
                  <a:schemeClr val="tx1"/>
                </a:solidFill>
                <a:ea typeface="Times New Roman" panose="02020603050405020304" pitchFamily="18" charset="0"/>
                <a:cs typeface="Times New Roman" panose="02020603050405020304" pitchFamily="18" charset="0"/>
              </a:rPr>
              <a:t>even when research that is otherwise uncontrolled</a:t>
            </a:r>
            <a:r>
              <a:rPr lang="en-US" sz="1800" dirty="0">
                <a:solidFill>
                  <a:schemeClr val="tx1"/>
                </a:solidFill>
                <a:ea typeface="Times New Roman" panose="02020603050405020304" pitchFamily="18" charset="0"/>
                <a:cs typeface="Times New Roman" panose="02020603050405020304" pitchFamily="18" charset="0"/>
              </a:rPr>
              <a:t>.  </a:t>
            </a:r>
          </a:p>
          <a:p>
            <a:pPr>
              <a:lnSpc>
                <a:spcPct val="100000"/>
              </a:lnSpc>
              <a:spcBef>
                <a:spcPts val="0"/>
              </a:spcBef>
            </a:pPr>
            <a:endParaRPr lang="en-US" sz="1800" dirty="0">
              <a:solidFill>
                <a:schemeClr val="tx1"/>
              </a:solidFill>
              <a:ea typeface="Times New Roman" panose="02020603050405020304" pitchFamily="18" charset="0"/>
              <a:cs typeface="Times New Roman" panose="02020603050405020304" pitchFamily="18" charset="0"/>
            </a:endParaRPr>
          </a:p>
          <a:p>
            <a:pPr marL="285750" indent="-285750">
              <a:lnSpc>
                <a:spcPct val="100000"/>
              </a:lnSpc>
              <a:spcBef>
                <a:spcPts val="0"/>
              </a:spcBef>
              <a:buFont typeface="Arial" panose="020B0604020202020204" pitchFamily="34" charset="0"/>
              <a:buChar char="•"/>
            </a:pPr>
            <a:r>
              <a:rPr lang="en-US" sz="1800" dirty="0">
                <a:solidFill>
                  <a:schemeClr val="tx1"/>
                </a:solidFill>
                <a:ea typeface="Times New Roman" panose="02020603050405020304" pitchFamily="18" charset="0"/>
                <a:cs typeface="Times New Roman" panose="02020603050405020304" pitchFamily="18" charset="0"/>
              </a:rPr>
              <a:t>Export of these items to international destinations or collaborators, sponsors, or other persons/entities may require an export license or authorization. </a:t>
            </a:r>
            <a:endParaRPr lang="en-US" sz="1800" b="1" u="sng" dirty="0">
              <a:solidFill>
                <a:schemeClr val="tx1"/>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4114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79C512-F028-824E-91F2-9E2FECA850AC}"/>
              </a:ext>
            </a:extLst>
          </p:cNvPr>
          <p:cNvSpPr>
            <a:spLocks noGrp="1"/>
          </p:cNvSpPr>
          <p:nvPr>
            <p:ph type="body" sz="quarter" idx="14"/>
          </p:nvPr>
        </p:nvSpPr>
        <p:spPr>
          <a:xfrm>
            <a:off x="609600" y="2854037"/>
            <a:ext cx="10972800" cy="3544917"/>
          </a:xfrm>
          <a:solidFill>
            <a:schemeClr val="bg1"/>
          </a:solidFill>
          <a:ln w="28575">
            <a:solidFill>
              <a:schemeClr val="accent1">
                <a:lumMod val="50000"/>
                <a:lumOff val="50000"/>
              </a:schemeClr>
            </a:solidFill>
          </a:ln>
        </p:spPr>
        <p:txBody>
          <a:bodyPr/>
          <a:lstStyle/>
          <a:p>
            <a:pPr marL="0" marR="0" indent="0">
              <a:lnSpc>
                <a:spcPct val="100000"/>
              </a:lnSpc>
              <a:spcBef>
                <a:spcPts val="0"/>
              </a:spcBef>
              <a:buNone/>
            </a:pPr>
            <a:r>
              <a:rPr lang="en-US" sz="2000" b="1" u="sng" dirty="0">
                <a:solidFill>
                  <a:schemeClr val="tx1"/>
                </a:solidFill>
                <a:effectLst/>
                <a:ea typeface="Times New Roman" panose="02020603050405020304" pitchFamily="18" charset="0"/>
                <a:cs typeface="Times New Roman" panose="02020603050405020304" pitchFamily="18" charset="0"/>
              </a:rPr>
              <a:t>3.3 Data and Software Produced in Research</a:t>
            </a:r>
          </a:p>
          <a:p>
            <a:pPr marL="285750" marR="0" indent="-285750">
              <a:lnSpc>
                <a:spcPct val="100000"/>
              </a:lnSpc>
              <a:spcBef>
                <a:spcPts val="0"/>
              </a:spcBef>
              <a:buFont typeface="Arial" panose="020B0604020202020204" pitchFamily="34" charset="0"/>
              <a:buChar char="•"/>
            </a:pPr>
            <a:r>
              <a:rPr lang="en-US" sz="1800" dirty="0">
                <a:solidFill>
                  <a:schemeClr val="tx1"/>
                </a:solidFill>
                <a:ea typeface="Times New Roman" panose="02020603050405020304" pitchFamily="18" charset="0"/>
                <a:cs typeface="Times New Roman" panose="02020603050405020304" pitchFamily="18" charset="0"/>
              </a:rPr>
              <a:t>A project may produce </a:t>
            </a:r>
            <a:r>
              <a:rPr lang="en-US" sz="1800" b="1" dirty="0">
                <a:solidFill>
                  <a:schemeClr val="tx1"/>
                </a:solidFill>
                <a:ea typeface="Times New Roman" panose="02020603050405020304" pitchFamily="18" charset="0"/>
                <a:cs typeface="Times New Roman" panose="02020603050405020304" pitchFamily="18" charset="0"/>
              </a:rPr>
              <a:t>restricted</a:t>
            </a:r>
            <a:r>
              <a:rPr lang="en-US" sz="1800" dirty="0">
                <a:solidFill>
                  <a:schemeClr val="tx1"/>
                </a:solidFill>
                <a:ea typeface="Times New Roman" panose="02020603050405020304" pitchFamily="18" charset="0"/>
                <a:cs typeface="Times New Roman" panose="02020603050405020304" pitchFamily="18" charset="0"/>
              </a:rPr>
              <a:t> or unrestricted data and/or software.  Whether the research products are controlled depends on </a:t>
            </a:r>
            <a:r>
              <a:rPr lang="en-US" sz="1800" b="1" dirty="0">
                <a:solidFill>
                  <a:schemeClr val="tx1"/>
                </a:solidFill>
                <a:ea typeface="Times New Roman" panose="02020603050405020304" pitchFamily="18" charset="0"/>
                <a:cs typeface="Times New Roman" panose="02020603050405020304" pitchFamily="18" charset="0"/>
              </a:rPr>
              <a:t>s</a:t>
            </a:r>
            <a:r>
              <a:rPr lang="en-US" sz="1800" b="1" dirty="0">
                <a:solidFill>
                  <a:schemeClr val="tx1"/>
                </a:solidFill>
                <a:effectLst/>
                <a:ea typeface="Times New Roman" panose="02020603050405020304" pitchFamily="18" charset="0"/>
                <a:cs typeface="Times New Roman" panose="02020603050405020304" pitchFamily="18" charset="0"/>
              </a:rPr>
              <a:t>ponsor requirements </a:t>
            </a:r>
            <a:r>
              <a:rPr lang="en-US" sz="1800" b="0" dirty="0">
                <a:solidFill>
                  <a:schemeClr val="tx1"/>
                </a:solidFill>
                <a:effectLst/>
                <a:ea typeface="Times New Roman" panose="02020603050405020304" pitchFamily="18" charset="0"/>
                <a:cs typeface="Times New Roman" panose="02020603050405020304" pitchFamily="18" charset="0"/>
              </a:rPr>
              <a:t>and </a:t>
            </a:r>
            <a:r>
              <a:rPr lang="en-US" sz="1800" b="1" dirty="0">
                <a:solidFill>
                  <a:schemeClr val="tx1"/>
                </a:solidFill>
                <a:ea typeface="Times New Roman" panose="02020603050405020304" pitchFamily="18" charset="0"/>
                <a:cs typeface="Times New Roman" panose="02020603050405020304" pitchFamily="18" charset="0"/>
              </a:rPr>
              <a:t>i</a:t>
            </a:r>
            <a:r>
              <a:rPr lang="en-US" sz="1800" b="1" dirty="0">
                <a:solidFill>
                  <a:schemeClr val="tx1"/>
                </a:solidFill>
                <a:effectLst/>
                <a:ea typeface="Times New Roman" panose="02020603050405020304" pitchFamily="18" charset="0"/>
                <a:cs typeface="Times New Roman" panose="02020603050405020304" pitchFamily="18" charset="0"/>
              </a:rPr>
              <a:t>nvestigator actions.</a:t>
            </a:r>
          </a:p>
          <a:p>
            <a:pPr marL="971550" lvl="1" indent="-285750">
              <a:lnSpc>
                <a:spcPct val="100000"/>
              </a:lnSpc>
              <a:spcBef>
                <a:spcPts val="0"/>
              </a:spcBef>
            </a:pPr>
            <a:endParaRPr lang="en-US" sz="1800" b="0" dirty="0">
              <a:solidFill>
                <a:schemeClr val="tx1"/>
              </a:solidFill>
              <a:effectLst/>
              <a:ea typeface="Times New Roman" panose="02020603050405020304" pitchFamily="18" charset="0"/>
              <a:cs typeface="Times New Roman" panose="02020603050405020304" pitchFamily="18" charset="0"/>
            </a:endParaRPr>
          </a:p>
          <a:p>
            <a:pPr marL="285750" marR="0" indent="-285750">
              <a:lnSpc>
                <a:spcPct val="100000"/>
              </a:lnSpc>
              <a:spcBef>
                <a:spcPts val="0"/>
              </a:spcBef>
              <a:buFont typeface="Arial" panose="020B0604020202020204" pitchFamily="34" charset="0"/>
              <a:buChar char="•"/>
            </a:pPr>
            <a:r>
              <a:rPr lang="en-US" sz="1800" b="1" dirty="0">
                <a:solidFill>
                  <a:schemeClr val="accent1">
                    <a:lumMod val="75000"/>
                    <a:lumOff val="25000"/>
                  </a:schemeClr>
                </a:solidFill>
                <a:effectLst/>
                <a:ea typeface="Times New Roman" panose="02020603050405020304" pitchFamily="18" charset="0"/>
                <a:cs typeface="Times New Roman" panose="02020603050405020304" pitchFamily="18" charset="0"/>
              </a:rPr>
              <a:t>Fundamental Research Exclusion (FRE) Definition</a:t>
            </a:r>
            <a:r>
              <a:rPr lang="en-US" sz="1800" dirty="0">
                <a:solidFill>
                  <a:schemeClr val="tx1"/>
                </a:solidFill>
                <a:effectLst/>
                <a:ea typeface="Times New Roman" panose="02020603050405020304" pitchFamily="18" charset="0"/>
                <a:cs typeface="Times New Roman" panose="02020603050405020304" pitchFamily="18" charset="0"/>
              </a:rPr>
              <a:t>: Basic and applied research in science and engineering conducted by a U.S. university or research institution, the results of which ordinarily are published and shared broadly within the scientific community.</a:t>
            </a:r>
          </a:p>
          <a:p>
            <a:pPr marR="0">
              <a:lnSpc>
                <a:spcPct val="100000"/>
              </a:lnSpc>
              <a:spcBef>
                <a:spcPts val="0"/>
              </a:spcBef>
            </a:pPr>
            <a:endParaRPr lang="en-US" sz="1800" dirty="0">
              <a:solidFill>
                <a:schemeClr val="tx1"/>
              </a:solidFill>
              <a:effectLst/>
              <a:ea typeface="Times New Roman" panose="02020603050405020304" pitchFamily="18" charset="0"/>
              <a:cs typeface="Times New Roman" panose="02020603050405020304" pitchFamily="18" charset="0"/>
            </a:endParaRPr>
          </a:p>
          <a:p>
            <a:pPr marL="285750" marR="0" indent="-285750">
              <a:lnSpc>
                <a:spcPct val="100000"/>
              </a:lnSpc>
              <a:spcBef>
                <a:spcPts val="0"/>
              </a:spcBef>
              <a:buFont typeface="Arial" panose="020B0604020202020204" pitchFamily="34" charset="0"/>
              <a:buChar char="•"/>
            </a:pPr>
            <a:r>
              <a:rPr lang="en-US" sz="1800" dirty="0">
                <a:solidFill>
                  <a:schemeClr val="tx1"/>
                </a:solidFill>
                <a:effectLst/>
                <a:ea typeface="Times New Roman" panose="02020603050405020304" pitchFamily="18" charset="0"/>
                <a:cs typeface="Times New Roman" panose="02020603050405020304" pitchFamily="18" charset="0"/>
              </a:rPr>
              <a:t>To determine whether research qualifies as Fundamental Research, the first step is to look at requirements/indications gi</a:t>
            </a:r>
            <a:r>
              <a:rPr lang="en-US" sz="1800" dirty="0">
                <a:solidFill>
                  <a:schemeClr val="tx1"/>
                </a:solidFill>
                <a:ea typeface="Times New Roman" panose="02020603050405020304" pitchFamily="18" charset="0"/>
                <a:cs typeface="Times New Roman" panose="02020603050405020304" pitchFamily="18" charset="0"/>
              </a:rPr>
              <a:t>ven by the sponsor.  These include for example:  indications that the work may be Classified, restrictions on publication of research results, restrictions on foreign national participation, and explicit statements that the results are subject to export controls.</a:t>
            </a:r>
            <a:endParaRPr lang="en-US" sz="1800" dirty="0">
              <a:solidFill>
                <a:schemeClr val="tx1"/>
              </a:solidFill>
              <a:effectLst/>
              <a:ea typeface="Times New Roman" panose="02020603050405020304" pitchFamily="18" charset="0"/>
              <a:cs typeface="Times New Roman" panose="02020603050405020304" pitchFamily="18" charset="0"/>
            </a:endParaRPr>
          </a:p>
          <a:p>
            <a:pPr marR="0">
              <a:lnSpc>
                <a:spcPct val="100000"/>
              </a:lnSpc>
              <a:spcBef>
                <a:spcPts val="0"/>
              </a:spcBef>
            </a:pPr>
            <a:endParaRPr lang="en-US" sz="1800" dirty="0">
              <a:solidFill>
                <a:schemeClr val="tx1"/>
              </a:solidFill>
              <a:ea typeface="Times New Roman" panose="02020603050405020304" pitchFamily="18" charset="0"/>
              <a:cs typeface="Times New Roman" panose="02020603050405020304" pitchFamily="18" charset="0"/>
            </a:endParaRPr>
          </a:p>
          <a:p>
            <a:pPr marL="0" marR="0" indent="0">
              <a:lnSpc>
                <a:spcPct val="100000"/>
              </a:lnSpc>
              <a:spcBef>
                <a:spcPts val="0"/>
              </a:spcBef>
              <a:buNone/>
            </a:pPr>
            <a:endParaRPr lang="en-US" sz="1800" b="1" u="sng" dirty="0">
              <a:solidFill>
                <a:schemeClr val="tx1"/>
              </a:solidFill>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1A00298-58E1-491B-BF39-9133DAD74BF9}"/>
              </a:ext>
            </a:extLst>
          </p:cNvPr>
          <p:cNvSpPr txBox="1"/>
          <p:nvPr/>
        </p:nvSpPr>
        <p:spPr>
          <a:xfrm>
            <a:off x="609600" y="1062182"/>
            <a:ext cx="10972800" cy="1508105"/>
          </a:xfrm>
          <a:prstGeom prst="rect">
            <a:avLst/>
          </a:prstGeom>
          <a:solidFill>
            <a:schemeClr val="bg1"/>
          </a:solidFill>
          <a:ln w="28575">
            <a:solidFill>
              <a:schemeClr val="accent1">
                <a:lumMod val="50000"/>
                <a:lumOff val="50000"/>
              </a:schemeClr>
            </a:solidFill>
          </a:ln>
        </p:spPr>
        <p:txBody>
          <a:bodyPr wrap="square" rtlCol="0">
            <a:spAutoFit/>
          </a:bodyPr>
          <a:lstStyle/>
          <a:p>
            <a:pPr marL="0" marR="0" indent="0">
              <a:lnSpc>
                <a:spcPct val="100000"/>
              </a:lnSpc>
              <a:spcBef>
                <a:spcPts val="0"/>
              </a:spcBef>
              <a:buNone/>
            </a:pPr>
            <a:r>
              <a:rPr lang="en-US" sz="2000" b="1" u="sng" dirty="0">
                <a:effectLst/>
                <a:latin typeface="Arial" panose="020B0604020202020204" pitchFamily="34" charset="0"/>
                <a:ea typeface="Times New Roman" panose="02020603050405020304" pitchFamily="18" charset="0"/>
                <a:cs typeface="Arial" panose="020B0604020202020204" pitchFamily="34" charset="0"/>
              </a:rPr>
              <a:t>3.2 Data and Software Used in Research</a:t>
            </a:r>
            <a:endParaRPr lang="en-US" b="1" u="sng"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00000"/>
              </a:lnSpc>
              <a:spcBef>
                <a:spcPts val="0"/>
              </a:spcBef>
              <a:buFont typeface="Arial" panose="020B0604020202020204" pitchFamily="34" charset="0"/>
              <a:buChar char="•"/>
            </a:pPr>
            <a:r>
              <a:rPr lang="en-US" sz="1800" dirty="0">
                <a:latin typeface="Arial" panose="020B0604020202020204" pitchFamily="34" charset="0"/>
                <a:ea typeface="Times New Roman" panose="02020603050405020304" pitchFamily="18" charset="0"/>
                <a:cs typeface="Arial" panose="020B0604020202020204" pitchFamily="34" charset="0"/>
              </a:rPr>
              <a:t>Use of controlled data and/or software in research </a:t>
            </a:r>
            <a:r>
              <a:rPr lang="en-US" sz="1800" b="1" dirty="0">
                <a:latin typeface="Arial" panose="020B0604020202020204" pitchFamily="34" charset="0"/>
                <a:ea typeface="Times New Roman" panose="02020603050405020304" pitchFamily="18" charset="0"/>
                <a:cs typeface="Arial" panose="020B0604020202020204" pitchFamily="34" charset="0"/>
              </a:rPr>
              <a:t>may</a:t>
            </a:r>
            <a:r>
              <a:rPr lang="en-US" sz="1800" dirty="0">
                <a:latin typeface="Arial" panose="020B0604020202020204" pitchFamily="34" charset="0"/>
                <a:ea typeface="Times New Roman" panose="02020603050405020304" pitchFamily="18" charset="0"/>
                <a:cs typeface="Arial" panose="020B0604020202020204" pitchFamily="34" charset="0"/>
              </a:rPr>
              <a:t> result in a deemed export requiring an export license, where foreign persons have access to the data and/or software.  License requirements will depend on the classification of the data/software, the activity in question, and the citizenship of the individuals</a:t>
            </a:r>
            <a:r>
              <a:rPr lang="en-US" dirty="0">
                <a:latin typeface="Arial" panose="020B0604020202020204" pitchFamily="34" charset="0"/>
                <a:ea typeface="Times New Roman" panose="02020603050405020304" pitchFamily="18" charset="0"/>
                <a:cs typeface="Arial" panose="020B0604020202020204" pitchFamily="34" charset="0"/>
              </a:rPr>
              <a:t> involved.</a:t>
            </a:r>
            <a:endParaRPr lang="en-US" dirty="0">
              <a:latin typeface="Arial" panose="020B0604020202020204" pitchFamily="34" charset="0"/>
              <a:cs typeface="Arial" panose="020B0604020202020204" pitchFamily="34" charset="0"/>
            </a:endParaRPr>
          </a:p>
        </p:txBody>
      </p:sp>
      <p:sp>
        <p:nvSpPr>
          <p:cNvPr id="5" name="Title 2">
            <a:extLst>
              <a:ext uri="{FF2B5EF4-FFF2-40B4-BE49-F238E27FC236}">
                <a16:creationId xmlns:a16="http://schemas.microsoft.com/office/drawing/2014/main" id="{06A01098-C2F2-4D38-A4B6-553D317BD296}"/>
              </a:ext>
            </a:extLst>
          </p:cNvPr>
          <p:cNvSpPr txBox="1">
            <a:spLocks/>
          </p:cNvSpPr>
          <p:nvPr/>
        </p:nvSpPr>
        <p:spPr>
          <a:xfrm>
            <a:off x="609600" y="210253"/>
            <a:ext cx="10972800" cy="55636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kern="1200">
                <a:solidFill>
                  <a:schemeClr val="accent5"/>
                </a:solidFill>
                <a:latin typeface="Arial" panose="020B0604020202020204" pitchFamily="34" charset="0"/>
                <a:ea typeface="+mj-ea"/>
                <a:cs typeface="Arial" panose="020B0604020202020204" pitchFamily="34" charset="0"/>
              </a:defRPr>
            </a:lvl1pPr>
          </a:lstStyle>
          <a:p>
            <a:r>
              <a:rPr lang="en-US" sz="2500" b="1" dirty="0"/>
              <a:t>3. How do Export Controls apply to FIU- NFSTC Research?</a:t>
            </a:r>
          </a:p>
        </p:txBody>
      </p:sp>
    </p:spTree>
    <p:extLst>
      <p:ext uri="{BB962C8B-B14F-4D97-AF65-F5344CB8AC3E}">
        <p14:creationId xmlns:p14="http://schemas.microsoft.com/office/powerpoint/2010/main" val="692266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79C512-F028-824E-91F2-9E2FECA850AC}"/>
              </a:ext>
            </a:extLst>
          </p:cNvPr>
          <p:cNvSpPr>
            <a:spLocks noGrp="1"/>
          </p:cNvSpPr>
          <p:nvPr>
            <p:ph type="body" sz="quarter" idx="14"/>
          </p:nvPr>
        </p:nvSpPr>
        <p:spPr>
          <a:xfrm>
            <a:off x="609600" y="840509"/>
            <a:ext cx="10972800" cy="5438372"/>
          </a:xfrm>
        </p:spPr>
        <p:txBody>
          <a:bodyPr/>
          <a:lstStyle/>
          <a:p>
            <a:pPr marR="0">
              <a:lnSpc>
                <a:spcPct val="100000"/>
              </a:lnSpc>
              <a:spcBef>
                <a:spcPts val="0"/>
              </a:spcBef>
            </a:pPr>
            <a:endParaRPr lang="en-US" sz="1800" dirty="0">
              <a:ea typeface="Times New Roman" panose="02020603050405020304" pitchFamily="18" charset="0"/>
              <a:cs typeface="Times New Roman" panose="02020603050405020304" pitchFamily="18" charset="0"/>
            </a:endParaRPr>
          </a:p>
          <a:p>
            <a:pPr marL="0" marR="0" indent="0">
              <a:lnSpc>
                <a:spcPct val="100000"/>
              </a:lnSpc>
              <a:spcBef>
                <a:spcPts val="0"/>
              </a:spcBef>
              <a:buNone/>
            </a:pPr>
            <a:endParaRPr lang="en-US" sz="1800" b="1" u="sng" dirty="0">
              <a:ea typeface="Times New Roman" panose="02020603050405020304" pitchFamily="18" charset="0"/>
              <a:cs typeface="Times New Roman" panose="02020603050405020304" pitchFamily="18" charset="0"/>
            </a:endParaRPr>
          </a:p>
        </p:txBody>
      </p:sp>
      <p:graphicFrame>
        <p:nvGraphicFramePr>
          <p:cNvPr id="3" name="Table 3">
            <a:extLst>
              <a:ext uri="{FF2B5EF4-FFF2-40B4-BE49-F238E27FC236}">
                <a16:creationId xmlns:a16="http://schemas.microsoft.com/office/drawing/2014/main" id="{45BCECF6-90ED-4A9C-958B-12FFD231F838}"/>
              </a:ext>
            </a:extLst>
          </p:cNvPr>
          <p:cNvGraphicFramePr>
            <a:graphicFrameLocks noGrp="1"/>
          </p:cNvGraphicFramePr>
          <p:nvPr>
            <p:extLst>
              <p:ext uri="{D42A27DB-BD31-4B8C-83A1-F6EECF244321}">
                <p14:modId xmlns:p14="http://schemas.microsoft.com/office/powerpoint/2010/main" val="3428289516"/>
              </p:ext>
            </p:extLst>
          </p:nvPr>
        </p:nvGraphicFramePr>
        <p:xfrm>
          <a:off x="1533236" y="926561"/>
          <a:ext cx="9143999" cy="5021356"/>
        </p:xfrm>
        <a:graphic>
          <a:graphicData uri="http://schemas.openxmlformats.org/drawingml/2006/table">
            <a:tbl>
              <a:tblPr firstRow="1" bandRow="1">
                <a:tableStyleId>{B301B821-A1FF-4177-AEE7-76D212191A09}</a:tableStyleId>
              </a:tblPr>
              <a:tblGrid>
                <a:gridCol w="9143999">
                  <a:extLst>
                    <a:ext uri="{9D8B030D-6E8A-4147-A177-3AD203B41FA5}">
                      <a16:colId xmlns:a16="http://schemas.microsoft.com/office/drawing/2014/main" val="2606849943"/>
                    </a:ext>
                  </a:extLst>
                </a:gridCol>
              </a:tblGrid>
              <a:tr h="5826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4">
                              <a:lumMod val="50000"/>
                            </a:schemeClr>
                          </a:solidFill>
                        </a:rPr>
                        <a:t>Fundamental Research Disqualifiers:</a:t>
                      </a:r>
                    </a:p>
                  </a:txBody>
                  <a:tcPr/>
                </a:tc>
                <a:extLst>
                  <a:ext uri="{0D108BD9-81ED-4DB2-BD59-A6C34878D82A}">
                    <a16:rowId xmlns:a16="http://schemas.microsoft.com/office/drawing/2014/main" val="2187816402"/>
                  </a:ext>
                </a:extLst>
              </a:tr>
              <a:tr h="417018">
                <a:tc>
                  <a:txBody>
                    <a:bodyPr/>
                    <a:lstStyle/>
                    <a:p>
                      <a:pPr marL="285750" indent="-285750" algn="l">
                        <a:buClr>
                          <a:schemeClr val="accent3"/>
                        </a:buClr>
                        <a:buFont typeface="Wingdings" panose="05000000000000000000" pitchFamily="2" charset="2"/>
                        <a:buChar char="Ø"/>
                      </a:pPr>
                      <a:r>
                        <a:rPr lang="en-US" dirty="0">
                          <a:solidFill>
                            <a:schemeClr val="accent4">
                              <a:lumMod val="75000"/>
                            </a:schemeClr>
                          </a:solidFill>
                        </a:rPr>
                        <a:t>Sponsor and/or prime contractor states that research is subject to export controls</a:t>
                      </a:r>
                    </a:p>
                  </a:txBody>
                  <a:tcPr>
                    <a:solidFill>
                      <a:schemeClr val="bg1"/>
                    </a:solidFill>
                  </a:tcPr>
                </a:tc>
                <a:extLst>
                  <a:ext uri="{0D108BD9-81ED-4DB2-BD59-A6C34878D82A}">
                    <a16:rowId xmlns:a16="http://schemas.microsoft.com/office/drawing/2014/main" val="3270484989"/>
                  </a:ext>
                </a:extLst>
              </a:tr>
              <a:tr h="719785">
                <a:tc>
                  <a:txBody>
                    <a:bodyPr/>
                    <a:lstStyle/>
                    <a:p>
                      <a:pPr marL="285750" indent="-285750" algn="l">
                        <a:buClr>
                          <a:schemeClr val="accent3"/>
                        </a:buClr>
                        <a:buFont typeface="Wingdings" panose="05000000000000000000" pitchFamily="2" charset="2"/>
                        <a:buChar char="Ø"/>
                      </a:pPr>
                      <a:r>
                        <a:rPr lang="en-US" dirty="0">
                          <a:solidFill>
                            <a:schemeClr val="accent4">
                              <a:lumMod val="75000"/>
                            </a:schemeClr>
                          </a:solidFill>
                        </a:rPr>
                        <a:t>Award terms include restrictions on sharing/publishing project research results without sponsor approval</a:t>
                      </a:r>
                    </a:p>
                  </a:txBody>
                  <a:tcPr>
                    <a:solidFill>
                      <a:schemeClr val="bg1"/>
                    </a:solidFill>
                  </a:tcPr>
                </a:tc>
                <a:extLst>
                  <a:ext uri="{0D108BD9-81ED-4DB2-BD59-A6C34878D82A}">
                    <a16:rowId xmlns:a16="http://schemas.microsoft.com/office/drawing/2014/main" val="1023914415"/>
                  </a:ext>
                </a:extLst>
              </a:tr>
              <a:tr h="1028264">
                <a:tc>
                  <a:txBody>
                    <a:bodyPr/>
                    <a:lstStyle/>
                    <a:p>
                      <a:pPr marL="285750" marR="0" lvl="0" indent="-285750" algn="l" defTabSz="914400" rtl="0" eaLnBrk="1" fontAlgn="auto" latinLnBrk="0" hangingPunct="1">
                        <a:lnSpc>
                          <a:spcPct val="100000"/>
                        </a:lnSpc>
                        <a:spcBef>
                          <a:spcPts val="0"/>
                        </a:spcBef>
                        <a:spcAft>
                          <a:spcPts val="0"/>
                        </a:spcAft>
                        <a:buClr>
                          <a:schemeClr val="accent3"/>
                        </a:buClr>
                        <a:buSzTx/>
                        <a:buFont typeface="Wingdings" panose="05000000000000000000" pitchFamily="2" charset="2"/>
                        <a:buChar char="Ø"/>
                        <a:tabLst/>
                        <a:defRPr/>
                      </a:pPr>
                      <a:r>
                        <a:rPr lang="en-US" sz="1800" dirty="0">
                          <a:solidFill>
                            <a:schemeClr val="accent4">
                              <a:lumMod val="75000"/>
                            </a:schemeClr>
                          </a:solidFill>
                          <a:effectLst/>
                          <a:ea typeface="Times New Roman" panose="02020603050405020304" pitchFamily="18" charset="0"/>
                          <a:cs typeface="Times New Roman" panose="02020603050405020304" pitchFamily="18" charset="0"/>
                        </a:rPr>
                        <a:t>Subcontract “flow-down” clauses that contain any publication restrictions; knowledge that the subcontract should flow down restrictions obligates referral to the Prime/Sponsor’s Contract Officer</a:t>
                      </a:r>
                    </a:p>
                  </a:txBody>
                  <a:tcPr>
                    <a:solidFill>
                      <a:schemeClr val="bg1"/>
                    </a:solidFill>
                  </a:tcPr>
                </a:tc>
                <a:extLst>
                  <a:ext uri="{0D108BD9-81ED-4DB2-BD59-A6C34878D82A}">
                    <a16:rowId xmlns:a16="http://schemas.microsoft.com/office/drawing/2014/main" val="565208838"/>
                  </a:ext>
                </a:extLst>
              </a:tr>
              <a:tr h="417018">
                <a:tc>
                  <a:txBody>
                    <a:bodyPr/>
                    <a:lstStyle/>
                    <a:p>
                      <a:pPr marL="285750" marR="0" lvl="0" indent="-285750" algn="l" defTabSz="914400" rtl="0" eaLnBrk="1" fontAlgn="auto" latinLnBrk="0" hangingPunct="1">
                        <a:lnSpc>
                          <a:spcPct val="100000"/>
                        </a:lnSpc>
                        <a:spcBef>
                          <a:spcPts val="0"/>
                        </a:spcBef>
                        <a:spcAft>
                          <a:spcPts val="0"/>
                        </a:spcAft>
                        <a:buClr>
                          <a:schemeClr val="accent3"/>
                        </a:buClr>
                        <a:buSzTx/>
                        <a:buFont typeface="Wingdings" panose="05000000000000000000" pitchFamily="2" charset="2"/>
                        <a:buChar char="Ø"/>
                        <a:tabLst/>
                        <a:defRPr/>
                      </a:pPr>
                      <a:r>
                        <a:rPr lang="en-US" sz="1800" dirty="0">
                          <a:solidFill>
                            <a:schemeClr val="accent4">
                              <a:lumMod val="75000"/>
                            </a:schemeClr>
                          </a:solidFill>
                          <a:ea typeface="Times New Roman" panose="02020603050405020304" pitchFamily="18" charset="0"/>
                          <a:cs typeface="Times New Roman" panose="02020603050405020304" pitchFamily="18" charset="0"/>
                        </a:rPr>
                        <a:t>Distribution statements that require non-disclosure of project data</a:t>
                      </a:r>
                      <a:endParaRPr lang="en-US" dirty="0">
                        <a:solidFill>
                          <a:schemeClr val="accent4">
                            <a:lumMod val="75000"/>
                          </a:schemeClr>
                        </a:solidFill>
                      </a:endParaRPr>
                    </a:p>
                  </a:txBody>
                  <a:tcPr>
                    <a:solidFill>
                      <a:schemeClr val="bg1"/>
                    </a:solidFill>
                  </a:tcPr>
                </a:tc>
                <a:extLst>
                  <a:ext uri="{0D108BD9-81ED-4DB2-BD59-A6C34878D82A}">
                    <a16:rowId xmlns:a16="http://schemas.microsoft.com/office/drawing/2014/main" val="4152924305"/>
                  </a:ext>
                </a:extLst>
              </a:tr>
              <a:tr h="417018">
                <a:tc>
                  <a:txBody>
                    <a:bodyPr/>
                    <a:lstStyle/>
                    <a:p>
                      <a:pPr marL="285750" marR="0" lvl="0" indent="-285750" algn="l" defTabSz="914400" rtl="0" eaLnBrk="1" fontAlgn="auto" latinLnBrk="0" hangingPunct="1">
                        <a:lnSpc>
                          <a:spcPct val="100000"/>
                        </a:lnSpc>
                        <a:spcBef>
                          <a:spcPts val="0"/>
                        </a:spcBef>
                        <a:spcAft>
                          <a:spcPts val="0"/>
                        </a:spcAft>
                        <a:buClr>
                          <a:schemeClr val="accent3"/>
                        </a:buClr>
                        <a:buSzTx/>
                        <a:buFont typeface="Wingdings" panose="05000000000000000000" pitchFamily="2" charset="2"/>
                        <a:buChar char="Ø"/>
                        <a:tabLst/>
                        <a:defRPr/>
                      </a:pPr>
                      <a:r>
                        <a:rPr lang="en-US" sz="1800" dirty="0">
                          <a:solidFill>
                            <a:schemeClr val="accent4">
                              <a:lumMod val="75000"/>
                            </a:schemeClr>
                          </a:solidFill>
                          <a:effectLst/>
                          <a:ea typeface="Times New Roman" panose="02020603050405020304" pitchFamily="18" charset="0"/>
                          <a:cs typeface="Times New Roman" panose="02020603050405020304" pitchFamily="18" charset="0"/>
                        </a:rPr>
                        <a:t>DoD 6.3 funded defense contract work (or equivalent through other funding agencies)  </a:t>
                      </a:r>
                      <a:endParaRPr lang="en-US" dirty="0">
                        <a:solidFill>
                          <a:schemeClr val="accent4">
                            <a:lumMod val="75000"/>
                          </a:schemeClr>
                        </a:solidFill>
                      </a:endParaRPr>
                    </a:p>
                  </a:txBody>
                  <a:tcPr>
                    <a:solidFill>
                      <a:schemeClr val="bg1"/>
                    </a:solidFill>
                  </a:tcPr>
                </a:tc>
                <a:extLst>
                  <a:ext uri="{0D108BD9-81ED-4DB2-BD59-A6C34878D82A}">
                    <a16:rowId xmlns:a16="http://schemas.microsoft.com/office/drawing/2014/main" val="3904242662"/>
                  </a:ext>
                </a:extLst>
              </a:tr>
              <a:tr h="719785">
                <a:tc>
                  <a:txBody>
                    <a:bodyPr/>
                    <a:lstStyle/>
                    <a:p>
                      <a:pPr marL="285750" indent="-285750" algn="l">
                        <a:buClr>
                          <a:schemeClr val="accent3"/>
                        </a:buClr>
                        <a:buFont typeface="Wingdings" panose="05000000000000000000" pitchFamily="2" charset="2"/>
                        <a:buChar char="Ø"/>
                      </a:pPr>
                      <a:r>
                        <a:rPr lang="en-US" dirty="0">
                          <a:solidFill>
                            <a:schemeClr val="accent4">
                              <a:lumMod val="75000"/>
                            </a:schemeClr>
                          </a:solidFill>
                        </a:rPr>
                        <a:t>Continued development of previously unrestricted technology, where the development is not intended to be shared and/or published</a:t>
                      </a:r>
                    </a:p>
                  </a:txBody>
                  <a:tcPr>
                    <a:solidFill>
                      <a:schemeClr val="bg1"/>
                    </a:solidFill>
                  </a:tcPr>
                </a:tc>
                <a:extLst>
                  <a:ext uri="{0D108BD9-81ED-4DB2-BD59-A6C34878D82A}">
                    <a16:rowId xmlns:a16="http://schemas.microsoft.com/office/drawing/2014/main" val="2928625860"/>
                  </a:ext>
                </a:extLst>
              </a:tr>
              <a:tr h="719785">
                <a:tc>
                  <a:txBody>
                    <a:bodyPr/>
                    <a:lstStyle/>
                    <a:p>
                      <a:pPr marL="285750" indent="-285750">
                        <a:lnSpc>
                          <a:spcPct val="100000"/>
                        </a:lnSpc>
                        <a:spcBef>
                          <a:spcPts val="600"/>
                        </a:spcBef>
                        <a:spcAft>
                          <a:spcPts val="600"/>
                        </a:spcAft>
                        <a:buClr>
                          <a:schemeClr val="accent3"/>
                        </a:buClr>
                        <a:buFont typeface="Wingdings" panose="05000000000000000000" pitchFamily="2" charset="2"/>
                        <a:buChar char="Ø"/>
                        <a:tabLst>
                          <a:tab pos="469900" algn="l"/>
                        </a:tabLst>
                      </a:pPr>
                      <a:r>
                        <a:rPr lang="en-US" sz="1800" dirty="0">
                          <a:solidFill>
                            <a:schemeClr val="accent4">
                              <a:lumMod val="75000"/>
                            </a:schemeClr>
                          </a:solidFill>
                          <a:effectLst/>
                          <a:ea typeface="Times New Roman" panose="02020603050405020304" pitchFamily="18" charset="0"/>
                          <a:cs typeface="Times New Roman" panose="02020603050405020304" pitchFamily="18" charset="0"/>
                        </a:rPr>
                        <a:t>Work that is performed as proprietary, industry-sponsored engineering projects (e.g., design, test, prototype, etc.), as these would not qualify as “applied” research</a:t>
                      </a:r>
                    </a:p>
                  </a:txBody>
                  <a:tcPr>
                    <a:solidFill>
                      <a:schemeClr val="bg1"/>
                    </a:solidFill>
                  </a:tcPr>
                </a:tc>
                <a:extLst>
                  <a:ext uri="{0D108BD9-81ED-4DB2-BD59-A6C34878D82A}">
                    <a16:rowId xmlns:a16="http://schemas.microsoft.com/office/drawing/2014/main" val="2203112577"/>
                  </a:ext>
                </a:extLst>
              </a:tr>
            </a:tbl>
          </a:graphicData>
        </a:graphic>
      </p:graphicFrame>
      <p:sp>
        <p:nvSpPr>
          <p:cNvPr id="5" name="Title 2">
            <a:extLst>
              <a:ext uri="{FF2B5EF4-FFF2-40B4-BE49-F238E27FC236}">
                <a16:creationId xmlns:a16="http://schemas.microsoft.com/office/drawing/2014/main" id="{3FD9026A-EE07-4498-8695-9965A1F8CB12}"/>
              </a:ext>
            </a:extLst>
          </p:cNvPr>
          <p:cNvSpPr txBox="1">
            <a:spLocks/>
          </p:cNvSpPr>
          <p:nvPr/>
        </p:nvSpPr>
        <p:spPr>
          <a:xfrm>
            <a:off x="609600" y="210253"/>
            <a:ext cx="10972800" cy="55636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kern="1200">
                <a:solidFill>
                  <a:schemeClr val="accent5"/>
                </a:solidFill>
                <a:latin typeface="Arial" panose="020B0604020202020204" pitchFamily="34" charset="0"/>
                <a:ea typeface="+mj-ea"/>
                <a:cs typeface="Arial" panose="020B0604020202020204" pitchFamily="34" charset="0"/>
              </a:defRPr>
            </a:lvl1pPr>
          </a:lstStyle>
          <a:p>
            <a:r>
              <a:rPr lang="en-US" sz="2500" b="1" dirty="0"/>
              <a:t>3. How do Export Controls apply to FIU- NFSTC Research?</a:t>
            </a:r>
          </a:p>
        </p:txBody>
      </p:sp>
    </p:spTree>
    <p:extLst>
      <p:ext uri="{BB962C8B-B14F-4D97-AF65-F5344CB8AC3E}">
        <p14:creationId xmlns:p14="http://schemas.microsoft.com/office/powerpoint/2010/main" val="3158475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79C512-F028-824E-91F2-9E2FECA850AC}"/>
              </a:ext>
            </a:extLst>
          </p:cNvPr>
          <p:cNvSpPr>
            <a:spLocks noGrp="1"/>
          </p:cNvSpPr>
          <p:nvPr>
            <p:ph type="body" sz="quarter" idx="14"/>
          </p:nvPr>
        </p:nvSpPr>
        <p:spPr>
          <a:xfrm>
            <a:off x="609600" y="919412"/>
            <a:ext cx="10972800" cy="5084223"/>
          </a:xfrm>
          <a:solidFill>
            <a:schemeClr val="bg1"/>
          </a:solidFill>
          <a:ln w="28575">
            <a:solidFill>
              <a:schemeClr val="accent5">
                <a:lumMod val="65000"/>
              </a:schemeClr>
            </a:solidFill>
          </a:ln>
        </p:spPr>
        <p:txBody>
          <a:bodyPr>
            <a:normAutofit/>
          </a:bodyPr>
          <a:lstStyle/>
          <a:p>
            <a:pPr>
              <a:lnSpc>
                <a:spcPct val="100000"/>
              </a:lnSpc>
              <a:spcBef>
                <a:spcPts val="0"/>
              </a:spcBef>
            </a:pPr>
            <a:r>
              <a:rPr lang="en-US" sz="1800" u="sng" dirty="0">
                <a:solidFill>
                  <a:schemeClr val="tx1"/>
                </a:solidFill>
                <a:effectLst/>
                <a:ea typeface="Times New Roman" panose="02020603050405020304" pitchFamily="18" charset="0"/>
                <a:cs typeface="Times New Roman" panose="02020603050405020304" pitchFamily="18" charset="0"/>
              </a:rPr>
              <a:t>3.4 Controlled Unclassified Information (CUI)</a:t>
            </a:r>
          </a:p>
          <a:p>
            <a:pPr marL="342900" marR="457200" indent="-342900">
              <a:lnSpc>
                <a:spcPct val="100000"/>
              </a:lnSpc>
              <a:spcBef>
                <a:spcPts val="200"/>
              </a:spcBef>
              <a:spcAft>
                <a:spcPts val="500"/>
              </a:spcAft>
              <a:buFont typeface="Arial" panose="020B0604020202020204" pitchFamily="34" charset="0"/>
              <a:buChar char="•"/>
              <a:tabLst>
                <a:tab pos="1828800" algn="l"/>
              </a:tabLst>
            </a:pPr>
            <a:r>
              <a:rPr lang="en-US" sz="1800" dirty="0">
                <a:solidFill>
                  <a:schemeClr val="tx1"/>
                </a:solidFill>
                <a:effectLst/>
                <a:ea typeface="Times New Roman" panose="02020603050405020304" pitchFamily="18" charset="0"/>
                <a:cs typeface="Times New Roman" panose="02020603050405020304" pitchFamily="18" charset="0"/>
              </a:rPr>
              <a:t>CUI requirements address </a:t>
            </a:r>
            <a:r>
              <a:rPr lang="en-US" sz="1800" i="1" dirty="0">
                <a:solidFill>
                  <a:schemeClr val="tx1"/>
                </a:solidFill>
                <a:effectLst/>
                <a:ea typeface="Times New Roman" panose="02020603050405020304" pitchFamily="18" charset="0"/>
                <a:cs typeface="Times New Roman" panose="02020603050405020304" pitchFamily="18" charset="0"/>
              </a:rPr>
              <a:t>data security</a:t>
            </a:r>
            <a:r>
              <a:rPr lang="en-US" sz="1800" dirty="0">
                <a:solidFill>
                  <a:schemeClr val="tx1"/>
                </a:solidFill>
                <a:effectLst/>
                <a:ea typeface="Times New Roman" panose="02020603050405020304" pitchFamily="18" charset="0"/>
                <a:cs typeface="Times New Roman" panose="02020603050405020304" pitchFamily="18" charset="0"/>
              </a:rPr>
              <a:t> requirements, whereas export control requirements address </a:t>
            </a:r>
            <a:r>
              <a:rPr lang="en-US" sz="1800" i="1" dirty="0">
                <a:solidFill>
                  <a:schemeClr val="tx1"/>
                </a:solidFill>
                <a:effectLst/>
                <a:ea typeface="Times New Roman" panose="02020603050405020304" pitchFamily="18" charset="0"/>
                <a:cs typeface="Times New Roman" panose="02020603050405020304" pitchFamily="18" charset="0"/>
              </a:rPr>
              <a:t>foreign national access/use</a:t>
            </a:r>
            <a:r>
              <a:rPr lang="en-US" sz="1800" dirty="0">
                <a:solidFill>
                  <a:schemeClr val="tx1"/>
                </a:solidFill>
                <a:effectLst/>
                <a:ea typeface="Times New Roman" panose="02020603050405020304" pitchFamily="18" charset="0"/>
                <a:cs typeface="Times New Roman" panose="02020603050405020304" pitchFamily="18" charset="0"/>
              </a:rPr>
              <a:t> restrictions, and safeguards</a:t>
            </a:r>
          </a:p>
          <a:p>
            <a:pPr marL="342900" marR="457200" indent="-342900">
              <a:lnSpc>
                <a:spcPct val="100000"/>
              </a:lnSpc>
              <a:spcBef>
                <a:spcPts val="200"/>
              </a:spcBef>
              <a:spcAft>
                <a:spcPts val="500"/>
              </a:spcAft>
              <a:buFont typeface="Arial" panose="020B0604020202020204" pitchFamily="34" charset="0"/>
              <a:buChar char="•"/>
              <a:tabLst>
                <a:tab pos="1828800" algn="l"/>
              </a:tabLst>
            </a:pPr>
            <a:r>
              <a:rPr lang="en-US" sz="1800" dirty="0">
                <a:solidFill>
                  <a:schemeClr val="tx1"/>
                </a:solidFill>
                <a:ea typeface="Times New Roman" panose="02020603050405020304" pitchFamily="18" charset="0"/>
                <a:cs typeface="Times New Roman" panose="02020603050405020304" pitchFamily="18" charset="0"/>
              </a:rPr>
              <a:t>CUI </a:t>
            </a:r>
            <a:r>
              <a:rPr lang="en-US" sz="1800" dirty="0">
                <a:solidFill>
                  <a:schemeClr val="tx1"/>
                </a:solidFill>
                <a:effectLst/>
                <a:ea typeface="Times New Roman" panose="02020603050405020304" pitchFamily="18" charset="0"/>
                <a:cs typeface="Times New Roman" panose="02020603050405020304" pitchFamily="18" charset="0"/>
              </a:rPr>
              <a:t>Data may or may not be export controlled (but usually ITAR projects are also data security controlled)</a:t>
            </a:r>
          </a:p>
          <a:p>
            <a:pPr marL="342900" marR="457200" indent="-342900">
              <a:lnSpc>
                <a:spcPct val="100000"/>
              </a:lnSpc>
              <a:spcBef>
                <a:spcPts val="200"/>
              </a:spcBef>
              <a:spcAft>
                <a:spcPts val="500"/>
              </a:spcAft>
              <a:buFont typeface="Arial" panose="020B0604020202020204" pitchFamily="34" charset="0"/>
              <a:buChar char="•"/>
              <a:tabLst>
                <a:tab pos="1828800" algn="l"/>
              </a:tabLst>
            </a:pPr>
            <a:r>
              <a:rPr lang="en-US" sz="1800" dirty="0">
                <a:solidFill>
                  <a:schemeClr val="tx1"/>
                </a:solidFill>
                <a:effectLst/>
                <a:ea typeface="Times New Roman" panose="02020603050405020304" pitchFamily="18" charset="0"/>
                <a:cs typeface="Times New Roman" panose="02020603050405020304" pitchFamily="18" charset="0"/>
              </a:rPr>
              <a:t>Some CUI safeguards could be leveraged for ITAR data management purposes, but not vice versa (i.e., ITAR data management is not equivalent to CUI data security)  </a:t>
            </a:r>
          </a:p>
          <a:p>
            <a:pPr marR="457200">
              <a:lnSpc>
                <a:spcPct val="100000"/>
              </a:lnSpc>
              <a:spcBef>
                <a:spcPts val="200"/>
              </a:spcBef>
              <a:spcAft>
                <a:spcPts val="500"/>
              </a:spcAft>
              <a:tabLst>
                <a:tab pos="1828800" algn="l"/>
              </a:tabLst>
            </a:pPr>
            <a:endParaRPr lang="en-US" sz="1800" dirty="0">
              <a:solidFill>
                <a:schemeClr val="tx1"/>
              </a:solidFill>
              <a:effectLst/>
              <a:ea typeface="Times New Roman" panose="02020603050405020304" pitchFamily="18" charset="0"/>
              <a:cs typeface="Times New Roman" panose="02020603050405020304" pitchFamily="18" charset="0"/>
            </a:endParaRPr>
          </a:p>
          <a:p>
            <a:pPr marR="457200">
              <a:lnSpc>
                <a:spcPct val="100000"/>
              </a:lnSpc>
              <a:spcBef>
                <a:spcPts val="200"/>
              </a:spcBef>
              <a:spcAft>
                <a:spcPts val="500"/>
              </a:spcAft>
              <a:tabLst>
                <a:tab pos="1828800" algn="l"/>
              </a:tabLst>
            </a:pPr>
            <a:endParaRPr lang="en-US" sz="1800" dirty="0">
              <a:solidFill>
                <a:schemeClr val="tx1"/>
              </a:solidFill>
              <a:effectLst/>
              <a:ea typeface="Times New Roman" panose="02020603050405020304" pitchFamily="18" charset="0"/>
              <a:cs typeface="Times New Roman" panose="02020603050405020304" pitchFamily="18" charset="0"/>
            </a:endParaRPr>
          </a:p>
          <a:p>
            <a:pPr marR="457200">
              <a:lnSpc>
                <a:spcPct val="100000"/>
              </a:lnSpc>
              <a:spcBef>
                <a:spcPts val="200"/>
              </a:spcBef>
              <a:spcAft>
                <a:spcPts val="500"/>
              </a:spcAft>
              <a:tabLst>
                <a:tab pos="1828800" algn="l"/>
              </a:tabLst>
            </a:pPr>
            <a:endParaRPr lang="en-US" sz="1800" dirty="0">
              <a:solidFill>
                <a:schemeClr val="tx1"/>
              </a:solidFill>
              <a:ea typeface="Times New Roman" panose="02020603050405020304" pitchFamily="18" charset="0"/>
              <a:cs typeface="Times New Roman" panose="02020603050405020304" pitchFamily="18" charset="0"/>
            </a:endParaRPr>
          </a:p>
          <a:p>
            <a:pPr marR="457200">
              <a:lnSpc>
                <a:spcPct val="100000"/>
              </a:lnSpc>
              <a:spcBef>
                <a:spcPts val="200"/>
              </a:spcBef>
              <a:spcAft>
                <a:spcPts val="500"/>
              </a:spcAft>
              <a:tabLst>
                <a:tab pos="1828800" algn="l"/>
              </a:tabLst>
            </a:pPr>
            <a:endParaRPr lang="en-US" sz="1800" dirty="0">
              <a:solidFill>
                <a:schemeClr val="tx1"/>
              </a:solidFill>
              <a:effectLst/>
              <a:ea typeface="Times New Roman" panose="02020603050405020304" pitchFamily="18" charset="0"/>
              <a:cs typeface="Times New Roman" panose="02020603050405020304" pitchFamily="18" charset="0"/>
            </a:endParaRPr>
          </a:p>
          <a:p>
            <a:pPr marR="457200">
              <a:lnSpc>
                <a:spcPct val="100000"/>
              </a:lnSpc>
              <a:spcBef>
                <a:spcPts val="200"/>
              </a:spcBef>
              <a:spcAft>
                <a:spcPts val="500"/>
              </a:spcAft>
              <a:tabLst>
                <a:tab pos="1828800" algn="l"/>
              </a:tabLst>
            </a:pPr>
            <a:endParaRPr lang="en-US" sz="1800" dirty="0">
              <a:solidFill>
                <a:schemeClr val="tx1"/>
              </a:solidFill>
              <a:ea typeface="Times New Roman" panose="02020603050405020304" pitchFamily="18" charset="0"/>
              <a:cs typeface="Times New Roman" panose="02020603050405020304" pitchFamily="18" charset="0"/>
            </a:endParaRPr>
          </a:p>
          <a:p>
            <a:pPr marR="457200">
              <a:lnSpc>
                <a:spcPct val="100000"/>
              </a:lnSpc>
              <a:spcBef>
                <a:spcPts val="200"/>
              </a:spcBef>
              <a:spcAft>
                <a:spcPts val="500"/>
              </a:spcAft>
              <a:tabLst>
                <a:tab pos="1828800" algn="l"/>
              </a:tabLst>
            </a:pPr>
            <a:endParaRPr lang="en-US" sz="1800" dirty="0">
              <a:solidFill>
                <a:schemeClr val="tx1"/>
              </a:solidFill>
              <a:effectLst/>
              <a:ea typeface="Times New Roman" panose="02020603050405020304" pitchFamily="18" charset="0"/>
              <a:cs typeface="Times New Roman" panose="02020603050405020304" pitchFamily="18" charset="0"/>
            </a:endParaRPr>
          </a:p>
          <a:p>
            <a:pPr marL="0" marR="457200" indent="0">
              <a:lnSpc>
                <a:spcPct val="100000"/>
              </a:lnSpc>
              <a:spcBef>
                <a:spcPts val="200"/>
              </a:spcBef>
              <a:spcAft>
                <a:spcPts val="500"/>
              </a:spcAft>
              <a:buNone/>
              <a:tabLst>
                <a:tab pos="1828800" algn="l"/>
              </a:tabLst>
            </a:pPr>
            <a:r>
              <a:rPr lang="en-US" sz="1200" b="1" dirty="0">
                <a:solidFill>
                  <a:schemeClr val="accent3">
                    <a:lumMod val="75000"/>
                  </a:schemeClr>
                </a:solidFill>
              </a:rPr>
              <a:t>On Our Website</a:t>
            </a:r>
            <a:r>
              <a:rPr lang="en-US" sz="1200" b="1" dirty="0">
                <a:solidFill>
                  <a:schemeClr val="tx1"/>
                </a:solidFill>
              </a:rPr>
              <a:t>:</a:t>
            </a:r>
            <a:r>
              <a:rPr lang="en-US" sz="1200" dirty="0">
                <a:solidFill>
                  <a:schemeClr val="tx1"/>
                </a:solidFill>
              </a:rPr>
              <a:t> </a:t>
            </a:r>
            <a:r>
              <a:rPr lang="en-US" sz="1200" dirty="0">
                <a:solidFill>
                  <a:schemeClr val="accent3">
                    <a:lumMod val="60000"/>
                    <a:lumOff val="40000"/>
                  </a:schemeClr>
                </a:solidFill>
                <a:hlinkClick r:id="rId2">
                  <a:extLst>
                    <a:ext uri="{A12FA001-AC4F-418D-AE19-62706E023703}">
                      <ahyp:hlinkClr xmlns:ahyp="http://schemas.microsoft.com/office/drawing/2018/hyperlinkcolor" val="tx"/>
                    </a:ext>
                  </a:extLst>
                </a:hlinkClick>
              </a:rPr>
              <a:t>Cleared Facilities and Personnel</a:t>
            </a:r>
            <a:r>
              <a:rPr lang="en-US" sz="1200" dirty="0">
                <a:solidFill>
                  <a:schemeClr val="accent3">
                    <a:lumMod val="60000"/>
                    <a:lumOff val="40000"/>
                  </a:schemeClr>
                </a:solidFill>
              </a:rPr>
              <a:t>, </a:t>
            </a:r>
            <a:r>
              <a:rPr lang="en-US" sz="1200" dirty="0">
                <a:solidFill>
                  <a:schemeClr val="accent3">
                    <a:lumMod val="60000"/>
                    <a:lumOff val="40000"/>
                  </a:schemeClr>
                </a:solidFill>
                <a:hlinkClick r:id="rId3">
                  <a:extLst>
                    <a:ext uri="{A12FA001-AC4F-418D-AE19-62706E023703}">
                      <ahyp:hlinkClr xmlns:ahyp="http://schemas.microsoft.com/office/drawing/2018/hyperlinkcolor" val="tx"/>
                    </a:ext>
                  </a:extLst>
                </a:hlinkClick>
              </a:rPr>
              <a:t>Data Security</a:t>
            </a:r>
            <a:endParaRPr lang="en-US" sz="1800" b="1" u="sng" dirty="0">
              <a:solidFill>
                <a:schemeClr val="tx1"/>
              </a:solidFill>
              <a:ea typeface="Times New Roman" panose="02020603050405020304" pitchFamily="18" charset="0"/>
              <a:cs typeface="Times New Roman" panose="02020603050405020304" pitchFamily="18" charset="0"/>
            </a:endParaRPr>
          </a:p>
        </p:txBody>
      </p:sp>
      <p:sp>
        <p:nvSpPr>
          <p:cNvPr id="4" name="Title 2">
            <a:extLst>
              <a:ext uri="{FF2B5EF4-FFF2-40B4-BE49-F238E27FC236}">
                <a16:creationId xmlns:a16="http://schemas.microsoft.com/office/drawing/2014/main" id="{1544DB57-90C4-4452-8F50-F036E7D22F01}"/>
              </a:ext>
            </a:extLst>
          </p:cNvPr>
          <p:cNvSpPr txBox="1">
            <a:spLocks/>
          </p:cNvSpPr>
          <p:nvPr/>
        </p:nvSpPr>
        <p:spPr>
          <a:xfrm>
            <a:off x="609600" y="210253"/>
            <a:ext cx="10972800" cy="55636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kern="1200">
                <a:solidFill>
                  <a:schemeClr val="accent5"/>
                </a:solidFill>
                <a:latin typeface="Arial" panose="020B0604020202020204" pitchFamily="34" charset="0"/>
                <a:ea typeface="+mj-ea"/>
                <a:cs typeface="Arial" panose="020B0604020202020204" pitchFamily="34" charset="0"/>
              </a:defRPr>
            </a:lvl1pPr>
          </a:lstStyle>
          <a:p>
            <a:r>
              <a:rPr lang="en-US" sz="2500" b="1" dirty="0"/>
              <a:t>3. How do Export Controls apply to FIU- NFSTC Research?</a:t>
            </a:r>
          </a:p>
        </p:txBody>
      </p:sp>
    </p:spTree>
    <p:extLst>
      <p:ext uri="{BB962C8B-B14F-4D97-AF65-F5344CB8AC3E}">
        <p14:creationId xmlns:p14="http://schemas.microsoft.com/office/powerpoint/2010/main" val="841344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79C512-F028-824E-91F2-9E2FECA850AC}"/>
              </a:ext>
            </a:extLst>
          </p:cNvPr>
          <p:cNvSpPr>
            <a:spLocks noGrp="1"/>
          </p:cNvSpPr>
          <p:nvPr>
            <p:ph sz="quarter" idx="10"/>
          </p:nvPr>
        </p:nvSpPr>
        <p:spPr>
          <a:xfrm>
            <a:off x="369454" y="1838036"/>
            <a:ext cx="11471563" cy="4516582"/>
          </a:xfrm>
        </p:spPr>
        <p:txBody>
          <a:bodyPr>
            <a:normAutofit fontScale="92500" lnSpcReduction="10000"/>
          </a:bodyPr>
          <a:lstStyle/>
          <a:p>
            <a:pPr marR="457200">
              <a:lnSpc>
                <a:spcPct val="100000"/>
              </a:lnSpc>
              <a:spcBef>
                <a:spcPts val="200"/>
              </a:spcBef>
              <a:spcAft>
                <a:spcPts val="500"/>
              </a:spcAft>
              <a:tabLst>
                <a:tab pos="1828800" algn="l"/>
              </a:tabLst>
            </a:pPr>
            <a:r>
              <a:rPr lang="en-US" sz="1700" dirty="0">
                <a:solidFill>
                  <a:schemeClr val="tx1"/>
                </a:solidFill>
                <a:effectLst/>
                <a:ea typeface="Times New Roman" panose="02020603050405020304" pitchFamily="18" charset="0"/>
                <a:cs typeface="Times New Roman" panose="02020603050405020304" pitchFamily="18" charset="0"/>
              </a:rPr>
              <a:t>Export regulations include exclusions </a:t>
            </a:r>
            <a:r>
              <a:rPr lang="en-US" sz="1700" dirty="0">
                <a:solidFill>
                  <a:schemeClr val="tx1"/>
                </a:solidFill>
                <a:ea typeface="Times New Roman" panose="02020603050405020304" pitchFamily="18" charset="0"/>
                <a:cs typeface="Times New Roman" panose="02020603050405020304" pitchFamily="18" charset="0"/>
              </a:rPr>
              <a:t>for Public Domain (ITAR/EAR) and/or Educational </a:t>
            </a:r>
            <a:r>
              <a:rPr lang="en-US" sz="1700" dirty="0">
                <a:solidFill>
                  <a:schemeClr val="tx1"/>
                </a:solidFill>
                <a:effectLst/>
                <a:ea typeface="Times New Roman" panose="02020603050405020304" pitchFamily="18" charset="0"/>
                <a:cs typeface="Times New Roman" panose="02020603050405020304" pitchFamily="18" charset="0"/>
              </a:rPr>
              <a:t>Information (EAR)</a:t>
            </a:r>
          </a:p>
          <a:p>
            <a:pPr marR="457200">
              <a:lnSpc>
                <a:spcPct val="100000"/>
              </a:lnSpc>
              <a:spcBef>
                <a:spcPts val="200"/>
              </a:spcBef>
              <a:spcAft>
                <a:spcPts val="500"/>
              </a:spcAft>
              <a:tabLst>
                <a:tab pos="1828800" algn="l"/>
              </a:tabLst>
            </a:pPr>
            <a:r>
              <a:rPr lang="en-US" sz="1700" dirty="0">
                <a:solidFill>
                  <a:schemeClr val="tx1"/>
                </a:solidFill>
                <a:effectLst/>
                <a:ea typeface="Times New Roman" panose="02020603050405020304" pitchFamily="18" charset="0"/>
                <a:cs typeface="Times New Roman" panose="02020603050405020304" pitchFamily="18" charset="0"/>
              </a:rPr>
              <a:t>“Educational information” is information released by instruction in catalogue courses or professional conferences where all technically qualified members of the public are eligible to attend and attendees are permitted to take notes of proceedings</a:t>
            </a:r>
          </a:p>
          <a:p>
            <a:pPr marR="457200" lvl="1">
              <a:lnSpc>
                <a:spcPct val="100000"/>
              </a:lnSpc>
              <a:spcBef>
                <a:spcPts val="200"/>
              </a:spcBef>
              <a:spcAft>
                <a:spcPts val="500"/>
              </a:spcAft>
              <a:tabLst>
                <a:tab pos="1828800" algn="l"/>
              </a:tabLst>
            </a:pPr>
            <a:r>
              <a:rPr lang="en-US" sz="1700" dirty="0">
                <a:solidFill>
                  <a:schemeClr val="tx1"/>
                </a:solidFill>
                <a:effectLst/>
                <a:ea typeface="Times New Roman" panose="02020603050405020304" pitchFamily="18" charset="0"/>
                <a:cs typeface="Times New Roman" panose="02020603050405020304" pitchFamily="18" charset="0"/>
              </a:rPr>
              <a:t>Does not include the release of proprietary information</a:t>
            </a:r>
            <a:endParaRPr lang="en-US" sz="1700" dirty="0">
              <a:solidFill>
                <a:schemeClr val="tx1"/>
              </a:solidFill>
              <a:effectLst/>
              <a:highlight>
                <a:srgbClr val="FFFF00"/>
              </a:highlight>
              <a:ea typeface="Times New Roman" panose="02020603050405020304" pitchFamily="18" charset="0"/>
              <a:cs typeface="Times New Roman" panose="02020603050405020304" pitchFamily="18" charset="0"/>
            </a:endParaRPr>
          </a:p>
          <a:p>
            <a:pPr marR="457200" lvl="1">
              <a:lnSpc>
                <a:spcPct val="100000"/>
              </a:lnSpc>
              <a:spcBef>
                <a:spcPts val="200"/>
              </a:spcBef>
              <a:spcAft>
                <a:spcPts val="500"/>
              </a:spcAft>
              <a:tabLst>
                <a:tab pos="1828800" algn="l"/>
              </a:tabLst>
            </a:pPr>
            <a:r>
              <a:rPr lang="en-US" sz="1700" dirty="0">
                <a:solidFill>
                  <a:schemeClr val="tx1"/>
                </a:solidFill>
                <a:effectLst/>
                <a:ea typeface="Times New Roman" panose="02020603050405020304" pitchFamily="18" charset="0"/>
                <a:cs typeface="Times New Roman" panose="02020603050405020304" pitchFamily="18" charset="0"/>
              </a:rPr>
              <a:t>Specialized professional training programs should be evaluated, particularly if trainees are a defense organization</a:t>
            </a:r>
          </a:p>
          <a:p>
            <a:pPr marR="457200">
              <a:lnSpc>
                <a:spcPct val="100000"/>
              </a:lnSpc>
              <a:spcBef>
                <a:spcPts val="200"/>
              </a:spcBef>
              <a:spcAft>
                <a:spcPts val="500"/>
              </a:spcAft>
              <a:tabLst>
                <a:tab pos="1828800" algn="l"/>
              </a:tabLst>
            </a:pPr>
            <a:r>
              <a:rPr lang="en-US" sz="1700" dirty="0">
                <a:solidFill>
                  <a:schemeClr val="tx1"/>
                </a:solidFill>
                <a:ea typeface="Times New Roman" panose="02020603050405020304" pitchFamily="18" charset="0"/>
                <a:cs typeface="Times New Roman" panose="02020603050405020304" pitchFamily="18" charset="0"/>
              </a:rPr>
              <a:t>Providing distance education to students in a sanctioned or highly controlled country (ex. China) may invoke export controls around use of educational software and learning management systems, as well shipment of course materials and items to the student</a:t>
            </a:r>
          </a:p>
          <a:p>
            <a:pPr marR="457200">
              <a:lnSpc>
                <a:spcPct val="100000"/>
              </a:lnSpc>
              <a:spcBef>
                <a:spcPts val="200"/>
              </a:spcBef>
              <a:spcAft>
                <a:spcPts val="500"/>
              </a:spcAft>
              <a:tabLst>
                <a:tab pos="1828800" algn="l"/>
              </a:tabLst>
            </a:pPr>
            <a:r>
              <a:rPr lang="en-US" sz="1700" dirty="0">
                <a:solidFill>
                  <a:schemeClr val="tx1"/>
                </a:solidFill>
                <a:effectLst/>
                <a:ea typeface="Times New Roman" panose="02020603050405020304" pitchFamily="18" charset="0"/>
                <a:cs typeface="Times New Roman" panose="02020603050405020304" pitchFamily="18" charset="0"/>
              </a:rPr>
              <a:t>International Conferences:  </a:t>
            </a:r>
            <a:r>
              <a:rPr lang="en-US" sz="1700" dirty="0">
                <a:solidFill>
                  <a:schemeClr val="tx1"/>
                </a:solidFill>
                <a:ea typeface="Times New Roman" panose="02020603050405020304" pitchFamily="18" charset="0"/>
                <a:cs typeface="Times New Roman" panose="02020603050405020304" pitchFamily="18" charset="0"/>
              </a:rPr>
              <a:t>A</a:t>
            </a:r>
            <a:r>
              <a:rPr lang="en-US" sz="1700" dirty="0">
                <a:solidFill>
                  <a:schemeClr val="tx1"/>
                </a:solidFill>
                <a:effectLst/>
                <a:ea typeface="Times New Roman" panose="02020603050405020304" pitchFamily="18" charset="0"/>
                <a:cs typeface="Times New Roman" panose="02020603050405020304" pitchFamily="18" charset="0"/>
              </a:rPr>
              <a:t>ttendance/ presentation is typically permitted without an export license, provided that the information presented is non-proprietary, public domain information</a:t>
            </a:r>
          </a:p>
          <a:p>
            <a:pPr marR="457200" lvl="1">
              <a:lnSpc>
                <a:spcPct val="100000"/>
              </a:lnSpc>
              <a:spcBef>
                <a:spcPts val="200"/>
              </a:spcBef>
              <a:spcAft>
                <a:spcPts val="500"/>
              </a:spcAft>
              <a:tabLst>
                <a:tab pos="1828800" algn="l"/>
              </a:tabLst>
            </a:pPr>
            <a:r>
              <a:rPr lang="en-US" sz="1700" dirty="0">
                <a:solidFill>
                  <a:schemeClr val="tx1"/>
                </a:solidFill>
                <a:effectLst/>
                <a:ea typeface="Times New Roman" panose="02020603050405020304" pitchFamily="18" charset="0"/>
                <a:cs typeface="Times New Roman" panose="02020603050405020304" pitchFamily="18" charset="0"/>
              </a:rPr>
              <a:t>However, conference attendance in OFAC-sanctioned countries </a:t>
            </a:r>
            <a:r>
              <a:rPr lang="en-US" sz="1700" b="1" dirty="0">
                <a:solidFill>
                  <a:schemeClr val="tx1"/>
                </a:solidFill>
                <a:effectLst/>
                <a:ea typeface="Times New Roman" panose="02020603050405020304" pitchFamily="18" charset="0"/>
                <a:cs typeface="Times New Roman" panose="02020603050405020304" pitchFamily="18" charset="0"/>
              </a:rPr>
              <a:t>may</a:t>
            </a:r>
            <a:r>
              <a:rPr lang="en-US" sz="1700" dirty="0">
                <a:solidFill>
                  <a:schemeClr val="tx1"/>
                </a:solidFill>
                <a:effectLst/>
                <a:ea typeface="Times New Roman" panose="02020603050405020304" pitchFamily="18" charset="0"/>
                <a:cs typeface="Times New Roman" panose="02020603050405020304" pitchFamily="18" charset="0"/>
              </a:rPr>
              <a:t> require a specific Treasury Dept/OFAC license.  Ex:  An OFAC license may be required to attend a conference under the ITSR Iran sanctions   </a:t>
            </a:r>
          </a:p>
          <a:p>
            <a:pPr marL="0" marR="457200" indent="0">
              <a:lnSpc>
                <a:spcPct val="100000"/>
              </a:lnSpc>
              <a:spcBef>
                <a:spcPts val="200"/>
              </a:spcBef>
              <a:spcAft>
                <a:spcPts val="500"/>
              </a:spcAft>
              <a:buNone/>
              <a:tabLst>
                <a:tab pos="1828800" algn="l"/>
              </a:tabLst>
            </a:pPr>
            <a:endParaRPr lang="en-US" sz="1200" b="1" dirty="0">
              <a:solidFill>
                <a:schemeClr val="accent3">
                  <a:lumMod val="50000"/>
                </a:schemeClr>
              </a:solidFill>
            </a:endParaRPr>
          </a:p>
          <a:p>
            <a:pPr marL="0" marR="457200" indent="0">
              <a:lnSpc>
                <a:spcPct val="100000"/>
              </a:lnSpc>
              <a:spcBef>
                <a:spcPts val="200"/>
              </a:spcBef>
              <a:spcAft>
                <a:spcPts val="500"/>
              </a:spcAft>
              <a:buNone/>
              <a:tabLst>
                <a:tab pos="1828800" algn="l"/>
              </a:tabLst>
            </a:pPr>
            <a:r>
              <a:rPr lang="en-US" sz="1200" b="1" dirty="0">
                <a:solidFill>
                  <a:schemeClr val="accent3">
                    <a:lumMod val="50000"/>
                  </a:schemeClr>
                </a:solidFill>
              </a:rPr>
              <a:t>On Our Website:</a:t>
            </a:r>
            <a:r>
              <a:rPr lang="en-US" sz="1200" dirty="0"/>
              <a:t> </a:t>
            </a:r>
            <a:r>
              <a:rPr lang="en-US" sz="1200" dirty="0">
                <a:hlinkClick r:id="rId2"/>
              </a:rPr>
              <a:t>Providing Distance Education</a:t>
            </a:r>
            <a:r>
              <a:rPr lang="en-US" sz="1200" dirty="0"/>
              <a:t>, </a:t>
            </a:r>
            <a:r>
              <a:rPr lang="en-US" sz="1200" dirty="0">
                <a:hlinkClick r:id="rId3"/>
              </a:rPr>
              <a:t>Teaching and Lecturing Overseas</a:t>
            </a:r>
            <a:endParaRPr lang="en-US" sz="1200" dirty="0">
              <a:effectLst/>
              <a:ea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25087496-8249-1841-8F34-D0D75CAF3127}"/>
              </a:ext>
            </a:extLst>
          </p:cNvPr>
          <p:cNvSpPr>
            <a:spLocks noGrp="1"/>
          </p:cNvSpPr>
          <p:nvPr>
            <p:ph type="title"/>
          </p:nvPr>
        </p:nvSpPr>
        <p:spPr>
          <a:xfrm>
            <a:off x="3636335" y="829341"/>
            <a:ext cx="8471333" cy="914400"/>
          </a:xfrm>
        </p:spPr>
        <p:txBody>
          <a:bodyPr>
            <a:normAutofit/>
          </a:bodyPr>
          <a:lstStyle/>
          <a:p>
            <a:r>
              <a:rPr lang="en-US" sz="3000" dirty="0">
                <a:solidFill>
                  <a:schemeClr val="tx1"/>
                </a:solidFill>
              </a:rPr>
              <a:t>4. How Do Export Controls Apply to FIU’s Academic Activities?</a:t>
            </a:r>
          </a:p>
        </p:txBody>
      </p:sp>
    </p:spTree>
    <p:extLst>
      <p:ext uri="{BB962C8B-B14F-4D97-AF65-F5344CB8AC3E}">
        <p14:creationId xmlns:p14="http://schemas.microsoft.com/office/powerpoint/2010/main" val="2882230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79C512-F028-824E-91F2-9E2FECA850AC}"/>
              </a:ext>
            </a:extLst>
          </p:cNvPr>
          <p:cNvSpPr>
            <a:spLocks noGrp="1"/>
          </p:cNvSpPr>
          <p:nvPr>
            <p:ph sz="quarter" idx="10"/>
          </p:nvPr>
        </p:nvSpPr>
        <p:spPr>
          <a:xfrm>
            <a:off x="637309" y="1838036"/>
            <a:ext cx="11129818" cy="4516582"/>
          </a:xfrm>
        </p:spPr>
        <p:txBody>
          <a:bodyPr>
            <a:normAutofit lnSpcReduction="10000"/>
          </a:bodyPr>
          <a:lstStyle/>
          <a:p>
            <a:pPr marL="0" marR="457200" indent="0">
              <a:lnSpc>
                <a:spcPct val="100000"/>
              </a:lnSpc>
              <a:spcBef>
                <a:spcPts val="200"/>
              </a:spcBef>
              <a:spcAft>
                <a:spcPts val="500"/>
              </a:spcAft>
              <a:buNone/>
              <a:tabLst>
                <a:tab pos="1828800" algn="l"/>
              </a:tabLst>
            </a:pPr>
            <a:r>
              <a:rPr lang="en-US" sz="1800" u="sng" dirty="0">
                <a:solidFill>
                  <a:schemeClr val="tx1"/>
                </a:solidFill>
                <a:effectLst/>
                <a:ea typeface="Times New Roman" panose="02020603050405020304" pitchFamily="18" charset="0"/>
                <a:cs typeface="Times New Roman" panose="02020603050405020304" pitchFamily="18" charset="0"/>
              </a:rPr>
              <a:t>5.1 Proprietary Work – Research and Service Activity for an Industry Partner </a:t>
            </a:r>
          </a:p>
          <a:p>
            <a:pPr>
              <a:lnSpc>
                <a:spcPct val="100000"/>
              </a:lnSpc>
              <a:spcBef>
                <a:spcPts val="600"/>
              </a:spcBef>
              <a:spcAft>
                <a:spcPts val="400"/>
              </a:spcAft>
            </a:pPr>
            <a:r>
              <a:rPr lang="en-US" sz="1800" dirty="0">
                <a:solidFill>
                  <a:schemeClr val="tx1"/>
                </a:solidFill>
                <a:effectLst/>
                <a:ea typeface="Times New Roman" panose="02020603050405020304" pitchFamily="18" charset="0"/>
                <a:cs typeface="Times New Roman" panose="02020603050405020304" pitchFamily="18" charset="0"/>
              </a:rPr>
              <a:t>Proprietary work which can include research and non-research-based “service”, or re-charge activity is per se </a:t>
            </a:r>
            <a:r>
              <a:rPr lang="en-US" sz="1800" i="1" dirty="0">
                <a:solidFill>
                  <a:schemeClr val="tx1"/>
                </a:solidFill>
                <a:effectLst/>
                <a:ea typeface="Times New Roman" panose="02020603050405020304" pitchFamily="18" charset="0"/>
                <a:cs typeface="Times New Roman" panose="02020603050405020304" pitchFamily="18" charset="0"/>
              </a:rPr>
              <a:t>outside of the FRE</a:t>
            </a:r>
            <a:r>
              <a:rPr lang="en-US" sz="1800" dirty="0">
                <a:solidFill>
                  <a:schemeClr val="tx1"/>
                </a:solidFill>
                <a:effectLst/>
                <a:ea typeface="Times New Roman" panose="02020603050405020304" pitchFamily="18" charset="0"/>
                <a:cs typeface="Times New Roman" panose="02020603050405020304" pitchFamily="18" charset="0"/>
              </a:rPr>
              <a:t>, as there is no intention to publish</a:t>
            </a:r>
          </a:p>
          <a:p>
            <a:pPr lvl="1">
              <a:lnSpc>
                <a:spcPct val="100000"/>
              </a:lnSpc>
              <a:spcBef>
                <a:spcPts val="600"/>
              </a:spcBef>
              <a:spcAft>
                <a:spcPts val="400"/>
              </a:spcAft>
            </a:pPr>
            <a:r>
              <a:rPr lang="en-US" sz="1800" dirty="0">
                <a:solidFill>
                  <a:schemeClr val="tx1"/>
                </a:solidFill>
                <a:effectLst/>
                <a:ea typeface="Times New Roman" panose="02020603050405020304" pitchFamily="18" charset="0"/>
                <a:cs typeface="Times New Roman" panose="02020603050405020304" pitchFamily="18" charset="0"/>
              </a:rPr>
              <a:t>Therefore, all such activity whether performed as a prime or sub must be evaluated to determine export control implications-either in terms of laboratory access, and certainly to the extent it involves international transfers of proprietary data or other commodities </a:t>
            </a:r>
          </a:p>
          <a:p>
            <a:pPr lvl="1">
              <a:lnSpc>
                <a:spcPct val="100000"/>
              </a:lnSpc>
              <a:spcBef>
                <a:spcPts val="600"/>
              </a:spcBef>
              <a:spcAft>
                <a:spcPts val="400"/>
              </a:spcAft>
            </a:pPr>
            <a:r>
              <a:rPr lang="en-US" sz="1800" dirty="0">
                <a:solidFill>
                  <a:schemeClr val="tx1"/>
                </a:solidFill>
                <a:effectLst/>
                <a:ea typeface="Times New Roman" panose="02020603050405020304" pitchFamily="18" charset="0"/>
                <a:cs typeface="Times New Roman" panose="02020603050405020304" pitchFamily="18" charset="0"/>
              </a:rPr>
              <a:t>This may </a:t>
            </a:r>
            <a:r>
              <a:rPr lang="en-US" sz="1800">
                <a:solidFill>
                  <a:schemeClr val="tx1"/>
                </a:solidFill>
                <a:effectLst/>
                <a:ea typeface="Times New Roman" panose="02020603050405020304" pitchFamily="18" charset="0"/>
                <a:cs typeface="Times New Roman" panose="02020603050405020304" pitchFamily="18" charset="0"/>
              </a:rPr>
              <a:t>be triggered by an NDA</a:t>
            </a:r>
            <a:endParaRPr lang="en-US" sz="1800" dirty="0">
              <a:solidFill>
                <a:schemeClr val="tx1"/>
              </a:solidFill>
              <a:effectLst/>
              <a:ea typeface="Times New Roman" panose="02020603050405020304" pitchFamily="18" charset="0"/>
              <a:cs typeface="Times New Roman" panose="02020603050405020304" pitchFamily="18" charset="0"/>
            </a:endParaRPr>
          </a:p>
          <a:p>
            <a:pPr>
              <a:lnSpc>
                <a:spcPct val="100000"/>
              </a:lnSpc>
              <a:spcBef>
                <a:spcPts val="600"/>
              </a:spcBef>
              <a:spcAft>
                <a:spcPts val="400"/>
              </a:spcAft>
            </a:pPr>
            <a:r>
              <a:rPr lang="en-US" dirty="0">
                <a:solidFill>
                  <a:schemeClr val="tx1"/>
                </a:solidFill>
                <a:ea typeface="Times New Roman" panose="02020603050405020304" pitchFamily="18" charset="0"/>
                <a:cs typeface="Times New Roman" panose="02020603050405020304" pitchFamily="18" charset="0"/>
              </a:rPr>
              <a:t>“Service” or re-charge activity usually involves the receipt/use of controlled technical information, items, materials, equipment, biologics, and/or software</a:t>
            </a:r>
          </a:p>
          <a:p>
            <a:pPr>
              <a:lnSpc>
                <a:spcPct val="100000"/>
              </a:lnSpc>
              <a:spcBef>
                <a:spcPts val="600"/>
              </a:spcBef>
              <a:spcAft>
                <a:spcPts val="400"/>
              </a:spcAft>
            </a:pPr>
            <a:r>
              <a:rPr lang="en-US" dirty="0">
                <a:solidFill>
                  <a:schemeClr val="tx1"/>
                </a:solidFill>
                <a:ea typeface="Times New Roman" panose="02020603050405020304" pitchFamily="18" charset="0"/>
                <a:cs typeface="Times New Roman" panose="02020603050405020304" pitchFamily="18" charset="0"/>
              </a:rPr>
              <a:t>“Service” activity may also include the export of items back to an international industry partner</a:t>
            </a:r>
          </a:p>
          <a:p>
            <a:pPr marL="0" marR="457200" indent="0">
              <a:lnSpc>
                <a:spcPct val="100000"/>
              </a:lnSpc>
              <a:spcBef>
                <a:spcPts val="200"/>
              </a:spcBef>
              <a:spcAft>
                <a:spcPts val="500"/>
              </a:spcAft>
              <a:buNone/>
              <a:tabLst>
                <a:tab pos="1828800" algn="l"/>
              </a:tabLst>
            </a:pPr>
            <a:endParaRPr lang="en-US" sz="1800" dirty="0">
              <a:effectLst/>
              <a:ea typeface="Times New Roman" panose="02020603050405020304" pitchFamily="18" charset="0"/>
              <a:cs typeface="Times New Roman" panose="02020603050405020304" pitchFamily="18" charset="0"/>
            </a:endParaRPr>
          </a:p>
          <a:p>
            <a:pPr marL="0" marR="457200" indent="0">
              <a:lnSpc>
                <a:spcPct val="100000"/>
              </a:lnSpc>
              <a:spcBef>
                <a:spcPts val="200"/>
              </a:spcBef>
              <a:spcAft>
                <a:spcPts val="500"/>
              </a:spcAft>
              <a:buNone/>
              <a:tabLst>
                <a:tab pos="1828800" algn="l"/>
              </a:tabLst>
            </a:pPr>
            <a:endParaRPr lang="en-US" dirty="0">
              <a:ea typeface="Times New Roman" panose="02020603050405020304" pitchFamily="18" charset="0"/>
              <a:cs typeface="Times New Roman" panose="02020603050405020304" pitchFamily="18" charset="0"/>
            </a:endParaRPr>
          </a:p>
          <a:p>
            <a:pPr marL="0" marR="457200" indent="0">
              <a:lnSpc>
                <a:spcPct val="100000"/>
              </a:lnSpc>
              <a:spcBef>
                <a:spcPts val="200"/>
              </a:spcBef>
              <a:spcAft>
                <a:spcPts val="500"/>
              </a:spcAft>
              <a:buNone/>
              <a:tabLst>
                <a:tab pos="1828800" algn="l"/>
              </a:tabLst>
            </a:pPr>
            <a:endParaRPr lang="en-US" sz="1800" dirty="0">
              <a:effectLst/>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1200" b="1" dirty="0">
                <a:solidFill>
                  <a:schemeClr val="accent3">
                    <a:lumMod val="50000"/>
                  </a:schemeClr>
                </a:solidFill>
              </a:rPr>
              <a:t>On Our Website:</a:t>
            </a:r>
            <a:r>
              <a:rPr lang="en-US" sz="1200" dirty="0"/>
              <a:t> </a:t>
            </a:r>
            <a:r>
              <a:rPr lang="en-US" sz="1200" dirty="0">
                <a:hlinkClick r:id="rId2"/>
              </a:rPr>
              <a:t>Perform Research, </a:t>
            </a:r>
            <a:r>
              <a:rPr lang="en-US" sz="1200" dirty="0">
                <a:hlinkClick r:id="rId3"/>
              </a:rPr>
              <a:t>Collaborate With an International Party, Colleague or Entity</a:t>
            </a:r>
            <a:endParaRPr lang="en-US" sz="1200" dirty="0">
              <a:effectLst/>
              <a:ea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25087496-8249-1841-8F34-D0D75CAF3127}"/>
              </a:ext>
            </a:extLst>
          </p:cNvPr>
          <p:cNvSpPr>
            <a:spLocks noGrp="1"/>
          </p:cNvSpPr>
          <p:nvPr>
            <p:ph type="title"/>
          </p:nvPr>
        </p:nvSpPr>
        <p:spPr>
          <a:xfrm>
            <a:off x="3636335" y="829341"/>
            <a:ext cx="8471333" cy="914400"/>
          </a:xfrm>
        </p:spPr>
        <p:txBody>
          <a:bodyPr>
            <a:normAutofit/>
          </a:bodyPr>
          <a:lstStyle/>
          <a:p>
            <a:r>
              <a:rPr lang="en-US" sz="3000" dirty="0">
                <a:solidFill>
                  <a:schemeClr val="tx1"/>
                </a:solidFill>
              </a:rPr>
              <a:t>5. How Do Export Controls Apply to FIU’s Business Activities?</a:t>
            </a:r>
          </a:p>
        </p:txBody>
      </p:sp>
    </p:spTree>
    <p:extLst>
      <p:ext uri="{BB962C8B-B14F-4D97-AF65-F5344CB8AC3E}">
        <p14:creationId xmlns:p14="http://schemas.microsoft.com/office/powerpoint/2010/main" val="3654320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ree, dark, image&#10;&#10;Description automatically generated">
            <a:extLst>
              <a:ext uri="{FF2B5EF4-FFF2-40B4-BE49-F238E27FC236}">
                <a16:creationId xmlns:a16="http://schemas.microsoft.com/office/drawing/2014/main" id="{0B28237B-DC93-44FF-BA00-2D7DBF94AB8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038" r="-908" b="-2"/>
          <a:stretch/>
        </p:blipFill>
        <p:spPr>
          <a:xfrm>
            <a:off x="5486400" y="1603069"/>
            <a:ext cx="6237514" cy="3992187"/>
          </a:xfrm>
          <a:prstGeom prst="rect">
            <a:avLst/>
          </a:prstGeom>
          <a:noFill/>
        </p:spPr>
      </p:pic>
      <p:sp>
        <p:nvSpPr>
          <p:cNvPr id="3" name="Text Placeholder 2">
            <a:extLst>
              <a:ext uri="{FF2B5EF4-FFF2-40B4-BE49-F238E27FC236}">
                <a16:creationId xmlns:a16="http://schemas.microsoft.com/office/drawing/2014/main" id="{D04DD8EC-2E5A-B744-87DC-331DCAE31E95}"/>
              </a:ext>
            </a:extLst>
          </p:cNvPr>
          <p:cNvSpPr>
            <a:spLocks noGrp="1"/>
          </p:cNvSpPr>
          <p:nvPr>
            <p:ph sz="quarter" idx="10"/>
          </p:nvPr>
        </p:nvSpPr>
        <p:spPr>
          <a:xfrm>
            <a:off x="545290" y="2527388"/>
            <a:ext cx="3802775" cy="1979297"/>
          </a:xfrm>
        </p:spPr>
        <p:txBody>
          <a:bodyPr>
            <a:normAutofit/>
          </a:bodyPr>
          <a:lstStyle/>
          <a:p>
            <a:pPr marL="0" indent="0">
              <a:buNone/>
            </a:pPr>
            <a:r>
              <a:rPr lang="en-US" sz="2200" dirty="0"/>
              <a:t>The goal of this training is to familiarize FIU Forensics faculty and staff with the essential knowledge and tools to comply with federal export control regulations.</a:t>
            </a:r>
          </a:p>
        </p:txBody>
      </p:sp>
      <p:sp>
        <p:nvSpPr>
          <p:cNvPr id="4" name="Title 3">
            <a:extLst>
              <a:ext uri="{FF2B5EF4-FFF2-40B4-BE49-F238E27FC236}">
                <a16:creationId xmlns:a16="http://schemas.microsoft.com/office/drawing/2014/main" id="{C5B899A4-180B-6D42-94F2-9BF220AC1B1D}"/>
              </a:ext>
            </a:extLst>
          </p:cNvPr>
          <p:cNvSpPr>
            <a:spLocks noGrp="1"/>
          </p:cNvSpPr>
          <p:nvPr>
            <p:ph type="title"/>
          </p:nvPr>
        </p:nvSpPr>
        <p:spPr>
          <a:xfrm>
            <a:off x="545290" y="1039189"/>
            <a:ext cx="3802775" cy="1070165"/>
          </a:xfrm>
        </p:spPr>
        <p:txBody>
          <a:bodyPr anchor="ctr">
            <a:noAutofit/>
          </a:bodyPr>
          <a:lstStyle/>
          <a:p>
            <a:r>
              <a:rPr lang="en-US" b="1" dirty="0">
                <a:solidFill>
                  <a:schemeClr val="accent4">
                    <a:lumMod val="75000"/>
                  </a:schemeClr>
                </a:solidFill>
              </a:rPr>
              <a:t>Our Training Objective</a:t>
            </a:r>
          </a:p>
        </p:txBody>
      </p:sp>
    </p:spTree>
    <p:extLst>
      <p:ext uri="{BB962C8B-B14F-4D97-AF65-F5344CB8AC3E}">
        <p14:creationId xmlns:p14="http://schemas.microsoft.com/office/powerpoint/2010/main" val="3646275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79C512-F028-824E-91F2-9E2FECA850AC}"/>
              </a:ext>
            </a:extLst>
          </p:cNvPr>
          <p:cNvSpPr>
            <a:spLocks noGrp="1"/>
          </p:cNvSpPr>
          <p:nvPr>
            <p:ph sz="quarter" idx="10"/>
          </p:nvPr>
        </p:nvSpPr>
        <p:spPr>
          <a:xfrm>
            <a:off x="637309" y="1838036"/>
            <a:ext cx="11129818" cy="4710546"/>
          </a:xfrm>
        </p:spPr>
        <p:txBody>
          <a:bodyPr>
            <a:normAutofit/>
          </a:bodyPr>
          <a:lstStyle/>
          <a:p>
            <a:pPr marL="0" marR="457200" indent="0">
              <a:lnSpc>
                <a:spcPct val="100000"/>
              </a:lnSpc>
              <a:spcBef>
                <a:spcPts val="200"/>
              </a:spcBef>
              <a:spcAft>
                <a:spcPts val="500"/>
              </a:spcAft>
              <a:buNone/>
              <a:tabLst>
                <a:tab pos="1828800" algn="l"/>
              </a:tabLst>
            </a:pPr>
            <a:r>
              <a:rPr lang="en-US" u="sng" dirty="0">
                <a:solidFill>
                  <a:schemeClr val="tx1"/>
                </a:solidFill>
                <a:effectLst/>
                <a:ea typeface="Times New Roman" panose="02020603050405020304" pitchFamily="18" charset="0"/>
                <a:cs typeface="Times New Roman" panose="02020603050405020304" pitchFamily="18" charset="0"/>
              </a:rPr>
              <a:t>5.2 International Shipping </a:t>
            </a:r>
          </a:p>
          <a:p>
            <a:pPr marR="457200">
              <a:lnSpc>
                <a:spcPct val="100000"/>
              </a:lnSpc>
              <a:spcBef>
                <a:spcPts val="200"/>
              </a:spcBef>
              <a:spcAft>
                <a:spcPts val="500"/>
              </a:spcAft>
              <a:tabLst>
                <a:tab pos="1828800" algn="l"/>
              </a:tabLst>
            </a:pPr>
            <a:r>
              <a:rPr lang="en-US" dirty="0">
                <a:ea typeface="Times New Roman" panose="02020603050405020304" pitchFamily="18" charset="0"/>
                <a:cs typeface="Times New Roman" panose="02020603050405020304" pitchFamily="18" charset="0"/>
              </a:rPr>
              <a:t>When preparing a shipment, shippers must use the </a:t>
            </a:r>
            <a:r>
              <a:rPr lang="en-US" dirty="0">
                <a:ea typeface="Times New Roman" panose="02020603050405020304" pitchFamily="18" charset="0"/>
                <a:cs typeface="Times New Roman" panose="02020603050405020304" pitchFamily="18" charset="0"/>
                <a:hlinkClick r:id="rId2"/>
              </a:rPr>
              <a:t>FIU Shipping Process </a:t>
            </a:r>
            <a:endParaRPr lang="en-US" dirty="0">
              <a:ea typeface="Times New Roman" panose="02020603050405020304" pitchFamily="18" charset="0"/>
              <a:cs typeface="Times New Roman" panose="02020603050405020304" pitchFamily="18" charset="0"/>
            </a:endParaRPr>
          </a:p>
          <a:p>
            <a:pPr>
              <a:lnSpc>
                <a:spcPct val="100000"/>
              </a:lnSpc>
              <a:spcBef>
                <a:spcPts val="600"/>
              </a:spcBef>
              <a:spcAft>
                <a:spcPts val="400"/>
              </a:spcAft>
            </a:pPr>
            <a:r>
              <a:rPr lang="en-US" dirty="0">
                <a:ea typeface="Times New Roman" panose="02020603050405020304" pitchFamily="18" charset="0"/>
                <a:cs typeface="Times New Roman" panose="02020603050405020304" pitchFamily="18" charset="0"/>
              </a:rPr>
              <a:t>Foreign shipments of controlled items may require licenses; these </a:t>
            </a:r>
            <a:r>
              <a:rPr lang="en-US" b="1" dirty="0">
                <a:ea typeface="Times New Roman" panose="02020603050405020304" pitchFamily="18" charset="0"/>
                <a:cs typeface="Times New Roman" panose="02020603050405020304" pitchFamily="18" charset="0"/>
              </a:rPr>
              <a:t>MUST</a:t>
            </a:r>
            <a:r>
              <a:rPr lang="en-US" dirty="0">
                <a:ea typeface="Times New Roman" panose="02020603050405020304" pitchFamily="18" charset="0"/>
                <a:cs typeface="Times New Roman" panose="02020603050405020304" pitchFamily="18" charset="0"/>
              </a:rPr>
              <a:t> be obtained prior to shipment, and may take a minimum of 3 months to obtain</a:t>
            </a:r>
            <a:endParaRPr lang="en-US" dirty="0">
              <a:effectLst/>
              <a:ea typeface="Times New Roman" panose="02020603050405020304" pitchFamily="18" charset="0"/>
              <a:cs typeface="Times New Roman" panose="02020603050405020304" pitchFamily="18" charset="0"/>
            </a:endParaRPr>
          </a:p>
          <a:p>
            <a:pPr marR="457200">
              <a:lnSpc>
                <a:spcPct val="100000"/>
              </a:lnSpc>
              <a:spcBef>
                <a:spcPts val="200"/>
              </a:spcBef>
              <a:spcAft>
                <a:spcPts val="500"/>
              </a:spcAft>
              <a:tabLst>
                <a:tab pos="1828800" algn="l"/>
              </a:tabLst>
            </a:pPr>
            <a:r>
              <a:rPr lang="en-US" dirty="0">
                <a:effectLst/>
                <a:ea typeface="Times New Roman" panose="02020603050405020304" pitchFamily="18" charset="0"/>
                <a:cs typeface="Times New Roman" panose="02020603050405020304" pitchFamily="18" charset="0"/>
              </a:rPr>
              <a:t>When a FIU shipment is directed by the U.S. government and is going to the foreign location </a:t>
            </a:r>
            <a:r>
              <a:rPr lang="en-US" dirty="0">
                <a:ea typeface="Times New Roman" panose="02020603050405020304" pitchFamily="18" charset="0"/>
                <a:cs typeface="Times New Roman" panose="02020603050405020304" pitchFamily="18" charset="0"/>
              </a:rPr>
              <a:t>of a U.S. </a:t>
            </a:r>
            <a:r>
              <a:rPr lang="en-US" dirty="0">
                <a:effectLst/>
                <a:ea typeface="Times New Roman" panose="02020603050405020304" pitchFamily="18" charset="0"/>
                <a:cs typeface="Times New Roman" panose="02020603050405020304" pitchFamily="18" charset="0"/>
              </a:rPr>
              <a:t>government organization, FIU </a:t>
            </a:r>
            <a:r>
              <a:rPr lang="en-US" b="1" dirty="0">
                <a:effectLst/>
                <a:ea typeface="Times New Roman" panose="02020603050405020304" pitchFamily="18" charset="0"/>
                <a:cs typeface="Times New Roman" panose="02020603050405020304" pitchFamily="18" charset="0"/>
              </a:rPr>
              <a:t>MUST</a:t>
            </a:r>
            <a:r>
              <a:rPr lang="en-US" dirty="0">
                <a:effectLst/>
                <a:ea typeface="Times New Roman" panose="02020603050405020304" pitchFamily="18" charset="0"/>
                <a:cs typeface="Times New Roman" panose="02020603050405020304" pitchFamily="18" charset="0"/>
              </a:rPr>
              <a:t> confirm who the exporter of record is</a:t>
            </a:r>
            <a:r>
              <a:rPr lang="en-US" b="1" dirty="0">
                <a:effectLst/>
                <a:ea typeface="Times New Roman" panose="02020603050405020304" pitchFamily="18" charset="0"/>
                <a:cs typeface="Times New Roman" panose="02020603050405020304" pitchFamily="18" charset="0"/>
              </a:rPr>
              <a:t>.</a:t>
            </a:r>
            <a:endParaRPr lang="en-US" dirty="0">
              <a:effectLst/>
              <a:ea typeface="Times New Roman" panose="02020603050405020304" pitchFamily="18" charset="0"/>
              <a:cs typeface="Times New Roman" panose="02020603050405020304" pitchFamily="18" charset="0"/>
            </a:endParaRPr>
          </a:p>
          <a:p>
            <a:pPr marL="0" marR="457200" indent="0">
              <a:lnSpc>
                <a:spcPct val="100000"/>
              </a:lnSpc>
              <a:spcBef>
                <a:spcPts val="200"/>
              </a:spcBef>
              <a:spcAft>
                <a:spcPts val="500"/>
              </a:spcAft>
              <a:buNone/>
              <a:tabLst>
                <a:tab pos="1828800" algn="l"/>
              </a:tabLst>
            </a:pPr>
            <a:endParaRPr lang="en-US" dirty="0">
              <a:ea typeface="Times New Roman" panose="02020603050405020304" pitchFamily="18" charset="0"/>
              <a:cs typeface="Times New Roman" panose="02020603050405020304" pitchFamily="18" charset="0"/>
            </a:endParaRPr>
          </a:p>
          <a:p>
            <a:pPr marL="0" marR="457200" indent="0">
              <a:lnSpc>
                <a:spcPct val="100000"/>
              </a:lnSpc>
              <a:spcBef>
                <a:spcPts val="200"/>
              </a:spcBef>
              <a:spcAft>
                <a:spcPts val="500"/>
              </a:spcAft>
              <a:buNone/>
              <a:tabLst>
                <a:tab pos="1828800" algn="l"/>
              </a:tabLst>
            </a:pPr>
            <a:endParaRPr lang="en-US" dirty="0">
              <a:ea typeface="Times New Roman" panose="02020603050405020304" pitchFamily="18" charset="0"/>
              <a:cs typeface="Times New Roman" panose="02020603050405020304" pitchFamily="18" charset="0"/>
            </a:endParaRPr>
          </a:p>
          <a:p>
            <a:pPr marL="0" marR="457200" indent="0">
              <a:lnSpc>
                <a:spcPct val="100000"/>
              </a:lnSpc>
              <a:spcBef>
                <a:spcPts val="200"/>
              </a:spcBef>
              <a:spcAft>
                <a:spcPts val="500"/>
              </a:spcAft>
              <a:buNone/>
              <a:tabLst>
                <a:tab pos="1828800" algn="l"/>
              </a:tabLst>
            </a:pPr>
            <a:endParaRPr lang="en-US" dirty="0">
              <a:ea typeface="Times New Roman" panose="02020603050405020304" pitchFamily="18" charset="0"/>
              <a:cs typeface="Times New Roman" panose="02020603050405020304" pitchFamily="18" charset="0"/>
            </a:endParaRPr>
          </a:p>
          <a:p>
            <a:pPr marR="457200">
              <a:lnSpc>
                <a:spcPct val="100000"/>
              </a:lnSpc>
              <a:spcBef>
                <a:spcPts val="200"/>
              </a:spcBef>
              <a:spcAft>
                <a:spcPts val="500"/>
              </a:spcAft>
              <a:tabLst>
                <a:tab pos="1828800" algn="l"/>
              </a:tabLst>
            </a:pPr>
            <a:endParaRPr lang="en-US" dirty="0">
              <a:effectLst/>
              <a:ea typeface="Times New Roman" panose="02020603050405020304" pitchFamily="18" charset="0"/>
              <a:cs typeface="Times New Roman" panose="02020603050405020304" pitchFamily="18" charset="0"/>
            </a:endParaRPr>
          </a:p>
          <a:p>
            <a:pPr marL="0" marR="457200" indent="0">
              <a:lnSpc>
                <a:spcPct val="100000"/>
              </a:lnSpc>
              <a:spcBef>
                <a:spcPts val="200"/>
              </a:spcBef>
              <a:spcAft>
                <a:spcPts val="500"/>
              </a:spcAft>
              <a:buNone/>
              <a:tabLst>
                <a:tab pos="1828800" algn="l"/>
              </a:tabLst>
            </a:pPr>
            <a:endParaRPr lang="en-US" dirty="0">
              <a:effectLst/>
              <a:ea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sz="1200" b="1" dirty="0">
                <a:solidFill>
                  <a:schemeClr val="accent3">
                    <a:lumMod val="50000"/>
                  </a:schemeClr>
                </a:solidFill>
              </a:rPr>
              <a:t>On Our Website:</a:t>
            </a:r>
            <a:r>
              <a:rPr lang="en-US" sz="1200" dirty="0"/>
              <a:t> </a:t>
            </a:r>
            <a:r>
              <a:rPr lang="en-US" sz="1200" dirty="0">
                <a:hlinkClick r:id="rId2"/>
              </a:rPr>
              <a:t>Ship Something Abroad</a:t>
            </a:r>
            <a:endParaRPr lang="en-US" sz="1200" dirty="0">
              <a:effectLst/>
              <a:ea typeface="Times New Roman" panose="02020603050405020304" pitchFamily="18" charset="0"/>
              <a:cs typeface="Times New Roman" panose="02020603050405020304" pitchFamily="18" charset="0"/>
            </a:endParaRPr>
          </a:p>
        </p:txBody>
      </p:sp>
      <p:sp>
        <p:nvSpPr>
          <p:cNvPr id="4" name="Title 2">
            <a:extLst>
              <a:ext uri="{FF2B5EF4-FFF2-40B4-BE49-F238E27FC236}">
                <a16:creationId xmlns:a16="http://schemas.microsoft.com/office/drawing/2014/main" id="{48312DAB-E59E-4219-B688-1446DE8877FF}"/>
              </a:ext>
            </a:extLst>
          </p:cNvPr>
          <p:cNvSpPr txBox="1">
            <a:spLocks/>
          </p:cNvSpPr>
          <p:nvPr/>
        </p:nvSpPr>
        <p:spPr>
          <a:xfrm>
            <a:off x="3636335" y="829341"/>
            <a:ext cx="8471333" cy="9144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200" kern="1200">
                <a:solidFill>
                  <a:schemeClr val="accent3"/>
                </a:solidFill>
                <a:latin typeface="Arial" panose="020B0604020202020204" pitchFamily="34" charset="0"/>
                <a:ea typeface="+mj-ea"/>
                <a:cs typeface="Arial" panose="020B0604020202020204" pitchFamily="34" charset="0"/>
              </a:defRPr>
            </a:lvl1pPr>
          </a:lstStyle>
          <a:p>
            <a:r>
              <a:rPr lang="en-US" sz="3000" dirty="0">
                <a:solidFill>
                  <a:schemeClr val="tx1"/>
                </a:solidFill>
              </a:rPr>
              <a:t>5. How Do Export Controls Apply to FIU’s Business Activities?</a:t>
            </a:r>
          </a:p>
        </p:txBody>
      </p:sp>
    </p:spTree>
    <p:extLst>
      <p:ext uri="{BB962C8B-B14F-4D97-AF65-F5344CB8AC3E}">
        <p14:creationId xmlns:p14="http://schemas.microsoft.com/office/powerpoint/2010/main" val="1028551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79C512-F028-824E-91F2-9E2FECA850AC}"/>
              </a:ext>
            </a:extLst>
          </p:cNvPr>
          <p:cNvSpPr>
            <a:spLocks noGrp="1"/>
          </p:cNvSpPr>
          <p:nvPr>
            <p:ph sz="quarter" idx="10"/>
          </p:nvPr>
        </p:nvSpPr>
        <p:spPr>
          <a:xfrm>
            <a:off x="637309" y="1838036"/>
            <a:ext cx="11129818" cy="4516582"/>
          </a:xfrm>
        </p:spPr>
        <p:txBody>
          <a:bodyPr>
            <a:normAutofit fontScale="92500" lnSpcReduction="10000"/>
          </a:bodyPr>
          <a:lstStyle/>
          <a:p>
            <a:pPr marL="0" marR="457200" indent="0">
              <a:lnSpc>
                <a:spcPct val="100000"/>
              </a:lnSpc>
              <a:spcBef>
                <a:spcPts val="200"/>
              </a:spcBef>
              <a:spcAft>
                <a:spcPts val="500"/>
              </a:spcAft>
              <a:buNone/>
              <a:tabLst>
                <a:tab pos="1828800" algn="l"/>
              </a:tabLst>
            </a:pPr>
            <a:r>
              <a:rPr lang="en-US" sz="1800" u="sng" dirty="0">
                <a:effectLst/>
                <a:ea typeface="Times New Roman" panose="02020603050405020304" pitchFamily="18" charset="0"/>
                <a:cs typeface="Times New Roman" panose="02020603050405020304" pitchFamily="18" charset="0"/>
              </a:rPr>
              <a:t>5.3  Export controls apply to many university functions and activities, including:</a:t>
            </a:r>
          </a:p>
          <a:p>
            <a:pPr marR="457200">
              <a:lnSpc>
                <a:spcPct val="100000"/>
              </a:lnSpc>
              <a:spcBef>
                <a:spcPts val="200"/>
              </a:spcBef>
              <a:spcAft>
                <a:spcPts val="500"/>
              </a:spcAft>
              <a:tabLst>
                <a:tab pos="1828800" algn="l"/>
              </a:tabLst>
            </a:pPr>
            <a:r>
              <a:rPr lang="en-US" dirty="0">
                <a:ea typeface="Times New Roman" panose="02020603050405020304" pitchFamily="18" charset="0"/>
                <a:cs typeface="Times New Roman" panose="02020603050405020304" pitchFamily="18" charset="0"/>
              </a:rPr>
              <a:t>Sponsored Research and service activities</a:t>
            </a:r>
          </a:p>
          <a:p>
            <a:pPr marR="457200">
              <a:lnSpc>
                <a:spcPct val="100000"/>
              </a:lnSpc>
              <a:spcBef>
                <a:spcPts val="200"/>
              </a:spcBef>
              <a:spcAft>
                <a:spcPts val="500"/>
              </a:spcAft>
              <a:tabLst>
                <a:tab pos="1828800" algn="l"/>
              </a:tabLst>
            </a:pPr>
            <a:r>
              <a:rPr lang="en-US" dirty="0">
                <a:ea typeface="Times New Roman" panose="02020603050405020304" pitchFamily="18" charset="0"/>
                <a:cs typeface="Times New Roman" panose="02020603050405020304" pitchFamily="18" charset="0"/>
              </a:rPr>
              <a:t>International Shipping &amp; Imports</a:t>
            </a:r>
          </a:p>
          <a:p>
            <a:pPr marR="457200">
              <a:lnSpc>
                <a:spcPct val="100000"/>
              </a:lnSpc>
              <a:spcBef>
                <a:spcPts val="200"/>
              </a:spcBef>
              <a:spcAft>
                <a:spcPts val="500"/>
              </a:spcAft>
              <a:tabLst>
                <a:tab pos="1828800" algn="l"/>
              </a:tabLst>
            </a:pPr>
            <a:r>
              <a:rPr lang="en-US" dirty="0">
                <a:ea typeface="Times New Roman" panose="02020603050405020304" pitchFamily="18" charset="0"/>
                <a:cs typeface="Times New Roman" panose="02020603050405020304" pitchFamily="18" charset="0"/>
              </a:rPr>
              <a:t>Visa reviews for deemed export purposes</a:t>
            </a:r>
          </a:p>
          <a:p>
            <a:pPr marR="457200">
              <a:lnSpc>
                <a:spcPct val="100000"/>
              </a:lnSpc>
              <a:spcBef>
                <a:spcPts val="200"/>
              </a:spcBef>
              <a:spcAft>
                <a:spcPts val="500"/>
              </a:spcAft>
              <a:tabLst>
                <a:tab pos="1828800" algn="l"/>
              </a:tabLst>
            </a:pPr>
            <a:r>
              <a:rPr lang="en-US" dirty="0">
                <a:ea typeface="Times New Roman" panose="02020603050405020304" pitchFamily="18" charset="0"/>
                <a:cs typeface="Times New Roman" panose="02020603050405020304" pitchFamily="18" charset="0"/>
              </a:rPr>
              <a:t>International travel</a:t>
            </a:r>
          </a:p>
          <a:p>
            <a:pPr marR="457200">
              <a:lnSpc>
                <a:spcPct val="100000"/>
              </a:lnSpc>
              <a:spcBef>
                <a:spcPts val="200"/>
              </a:spcBef>
              <a:spcAft>
                <a:spcPts val="500"/>
              </a:spcAft>
              <a:tabLst>
                <a:tab pos="1828800" algn="l"/>
              </a:tabLst>
            </a:pPr>
            <a:r>
              <a:rPr lang="en-US" dirty="0">
                <a:ea typeface="Times New Roman" panose="02020603050405020304" pitchFamily="18" charset="0"/>
                <a:cs typeface="Times New Roman" panose="02020603050405020304" pitchFamily="18" charset="0"/>
              </a:rPr>
              <a:t>Engagements and collaboration with foreign entities</a:t>
            </a:r>
          </a:p>
          <a:p>
            <a:pPr marR="457200">
              <a:lnSpc>
                <a:spcPct val="100000"/>
              </a:lnSpc>
              <a:spcBef>
                <a:spcPts val="200"/>
              </a:spcBef>
              <a:spcAft>
                <a:spcPts val="500"/>
              </a:spcAft>
              <a:tabLst>
                <a:tab pos="1828800" algn="l"/>
              </a:tabLst>
            </a:pPr>
            <a:r>
              <a:rPr lang="en-US" dirty="0">
                <a:ea typeface="Times New Roman" panose="02020603050405020304" pitchFamily="18" charset="0"/>
                <a:cs typeface="Times New Roman" panose="02020603050405020304" pitchFamily="18" charset="0"/>
              </a:rPr>
              <a:t>Receipt of gifts from foreign entities</a:t>
            </a:r>
          </a:p>
          <a:p>
            <a:pPr marR="457200">
              <a:lnSpc>
                <a:spcPct val="100000"/>
              </a:lnSpc>
              <a:spcBef>
                <a:spcPts val="200"/>
              </a:spcBef>
              <a:spcAft>
                <a:spcPts val="500"/>
              </a:spcAft>
              <a:tabLst>
                <a:tab pos="1828800" algn="l"/>
              </a:tabLst>
            </a:pPr>
            <a:r>
              <a:rPr lang="en-US" dirty="0">
                <a:ea typeface="Times New Roman" panose="02020603050405020304" pitchFamily="18" charset="0"/>
                <a:cs typeface="Times New Roman" panose="02020603050405020304" pitchFamily="18" charset="0"/>
              </a:rPr>
              <a:t>Distance education and study abroad</a:t>
            </a:r>
          </a:p>
          <a:p>
            <a:pPr marR="457200">
              <a:lnSpc>
                <a:spcPct val="100000"/>
              </a:lnSpc>
              <a:spcBef>
                <a:spcPts val="200"/>
              </a:spcBef>
              <a:spcAft>
                <a:spcPts val="500"/>
              </a:spcAft>
              <a:tabLst>
                <a:tab pos="1828800" algn="l"/>
              </a:tabLst>
            </a:pPr>
            <a:r>
              <a:rPr lang="en-US" dirty="0">
                <a:ea typeface="Times New Roman" panose="02020603050405020304" pitchFamily="18" charset="0"/>
                <a:cs typeface="Times New Roman" panose="02020603050405020304" pitchFamily="18" charset="0"/>
              </a:rPr>
              <a:t>Technology transfer and licensing</a:t>
            </a:r>
          </a:p>
          <a:p>
            <a:pPr marR="457200">
              <a:lnSpc>
                <a:spcPct val="100000"/>
              </a:lnSpc>
              <a:spcBef>
                <a:spcPts val="200"/>
              </a:spcBef>
              <a:spcAft>
                <a:spcPts val="500"/>
              </a:spcAft>
              <a:tabLst>
                <a:tab pos="1828800" algn="l"/>
              </a:tabLst>
            </a:pPr>
            <a:r>
              <a:rPr lang="en-US" dirty="0">
                <a:ea typeface="Times New Roman" panose="02020603050405020304" pitchFamily="18" charset="0"/>
                <a:cs typeface="Times New Roman" panose="02020603050405020304" pitchFamily="18" charset="0"/>
              </a:rPr>
              <a:t>Procurement of items, equipment, materials, and software</a:t>
            </a:r>
          </a:p>
          <a:p>
            <a:pPr marR="457200">
              <a:lnSpc>
                <a:spcPct val="100000"/>
              </a:lnSpc>
              <a:spcBef>
                <a:spcPts val="200"/>
              </a:spcBef>
              <a:spcAft>
                <a:spcPts val="500"/>
              </a:spcAft>
              <a:tabLst>
                <a:tab pos="1828800" algn="l"/>
              </a:tabLst>
            </a:pPr>
            <a:r>
              <a:rPr lang="en-US" dirty="0">
                <a:ea typeface="Times New Roman" panose="02020603050405020304" pitchFamily="18" charset="0"/>
                <a:cs typeface="Times New Roman" panose="02020603050405020304" pitchFamily="18" charset="0"/>
              </a:rPr>
              <a:t>Storage &amp; security of controlled biologics</a:t>
            </a:r>
          </a:p>
          <a:p>
            <a:pPr marR="457200">
              <a:lnSpc>
                <a:spcPct val="100000"/>
              </a:lnSpc>
              <a:spcBef>
                <a:spcPts val="200"/>
              </a:spcBef>
              <a:spcAft>
                <a:spcPts val="500"/>
              </a:spcAft>
              <a:tabLst>
                <a:tab pos="1828800" algn="l"/>
              </a:tabLst>
            </a:pPr>
            <a:r>
              <a:rPr lang="en-US" dirty="0">
                <a:ea typeface="Times New Roman" panose="02020603050405020304" pitchFamily="18" charset="0"/>
                <a:cs typeface="Times New Roman" panose="02020603050405020304" pitchFamily="18" charset="0"/>
              </a:rPr>
              <a:t>Data security</a:t>
            </a:r>
          </a:p>
          <a:p>
            <a:pPr marL="0" marR="457200" indent="0">
              <a:lnSpc>
                <a:spcPct val="100000"/>
              </a:lnSpc>
              <a:spcBef>
                <a:spcPts val="200"/>
              </a:spcBef>
              <a:spcAft>
                <a:spcPts val="500"/>
              </a:spcAft>
              <a:buNone/>
              <a:tabLst>
                <a:tab pos="1828800" algn="l"/>
              </a:tabLst>
            </a:pPr>
            <a:endParaRPr lang="en-US" sz="1800" dirty="0">
              <a:effectLst/>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1200" b="1" dirty="0">
                <a:solidFill>
                  <a:schemeClr val="accent3">
                    <a:lumMod val="50000"/>
                  </a:schemeClr>
                </a:solidFill>
              </a:rPr>
              <a:t>On Our Website:</a:t>
            </a:r>
            <a:r>
              <a:rPr lang="en-US" sz="1200" dirty="0"/>
              <a:t> </a:t>
            </a:r>
            <a:r>
              <a:rPr lang="en-US" sz="1200" dirty="0">
                <a:hlinkClick r:id="rId2"/>
              </a:rPr>
              <a:t>Perform Research, </a:t>
            </a:r>
            <a:r>
              <a:rPr lang="en-US" sz="1200" dirty="0">
                <a:hlinkClick r:id="rId3"/>
              </a:rPr>
              <a:t>Collaborate With an International Party, Colleague or Entity</a:t>
            </a:r>
            <a:endParaRPr lang="en-US" sz="1200" dirty="0">
              <a:effectLst/>
              <a:ea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25087496-8249-1841-8F34-D0D75CAF3127}"/>
              </a:ext>
            </a:extLst>
          </p:cNvPr>
          <p:cNvSpPr>
            <a:spLocks noGrp="1"/>
          </p:cNvSpPr>
          <p:nvPr>
            <p:ph type="title"/>
          </p:nvPr>
        </p:nvSpPr>
        <p:spPr>
          <a:xfrm>
            <a:off x="3636335" y="829341"/>
            <a:ext cx="8471333" cy="914400"/>
          </a:xfrm>
        </p:spPr>
        <p:txBody>
          <a:bodyPr>
            <a:normAutofit/>
          </a:bodyPr>
          <a:lstStyle/>
          <a:p>
            <a:r>
              <a:rPr lang="en-US" sz="3000" dirty="0">
                <a:solidFill>
                  <a:schemeClr val="tx1"/>
                </a:solidFill>
              </a:rPr>
              <a:t>5. How Do Export Controls Apply to FIU’s Business Activities?</a:t>
            </a:r>
          </a:p>
        </p:txBody>
      </p:sp>
    </p:spTree>
    <p:extLst>
      <p:ext uri="{BB962C8B-B14F-4D97-AF65-F5344CB8AC3E}">
        <p14:creationId xmlns:p14="http://schemas.microsoft.com/office/powerpoint/2010/main" val="675987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Graphical user interface, website&#10;&#10;Description automatically generated">
            <a:extLst>
              <a:ext uri="{FF2B5EF4-FFF2-40B4-BE49-F238E27FC236}">
                <a16:creationId xmlns:a16="http://schemas.microsoft.com/office/drawing/2014/main" id="{76DB33E9-4145-4503-B9B1-39B3A59DE699}"/>
              </a:ext>
            </a:extLst>
          </p:cNvPr>
          <p:cNvPicPr>
            <a:picLocks noGrp="1" noChangeAspect="1"/>
          </p:cNvPicPr>
          <p:nvPr>
            <p:ph sz="quarter" idx="10"/>
          </p:nvPr>
        </p:nvPicPr>
        <p:blipFill rotWithShape="1">
          <a:blip r:embed="rId2"/>
          <a:srcRect t="10012" r="1165" b="5449"/>
          <a:stretch/>
        </p:blipFill>
        <p:spPr>
          <a:xfrm>
            <a:off x="2564861" y="1443181"/>
            <a:ext cx="9337558" cy="4957619"/>
          </a:xfrm>
          <a:noFill/>
        </p:spPr>
      </p:pic>
      <p:sp>
        <p:nvSpPr>
          <p:cNvPr id="3" name="Title 2">
            <a:extLst>
              <a:ext uri="{FF2B5EF4-FFF2-40B4-BE49-F238E27FC236}">
                <a16:creationId xmlns:a16="http://schemas.microsoft.com/office/drawing/2014/main" id="{3930B0F4-69BA-4B20-AFFE-3BAE903F352D}"/>
              </a:ext>
            </a:extLst>
          </p:cNvPr>
          <p:cNvSpPr>
            <a:spLocks noGrp="1"/>
          </p:cNvSpPr>
          <p:nvPr>
            <p:ph type="title"/>
          </p:nvPr>
        </p:nvSpPr>
        <p:spPr>
          <a:xfrm>
            <a:off x="2564861" y="308911"/>
            <a:ext cx="7902877" cy="747456"/>
          </a:xfrm>
        </p:spPr>
        <p:txBody>
          <a:bodyPr anchor="ctr">
            <a:normAutofit/>
          </a:bodyPr>
          <a:lstStyle/>
          <a:p>
            <a:r>
              <a:rPr lang="en-US" b="1" dirty="0"/>
              <a:t>6. Where Do I Go For Help?</a:t>
            </a:r>
          </a:p>
        </p:txBody>
      </p:sp>
      <p:sp>
        <p:nvSpPr>
          <p:cNvPr id="11" name="TextBox 10">
            <a:extLst>
              <a:ext uri="{FF2B5EF4-FFF2-40B4-BE49-F238E27FC236}">
                <a16:creationId xmlns:a16="http://schemas.microsoft.com/office/drawing/2014/main" id="{DB551555-56FF-4D61-9ED2-5A27A29E3CFD}"/>
              </a:ext>
            </a:extLst>
          </p:cNvPr>
          <p:cNvSpPr txBox="1"/>
          <p:nvPr/>
        </p:nvSpPr>
        <p:spPr>
          <a:xfrm>
            <a:off x="2564861" y="1030847"/>
            <a:ext cx="9337558" cy="338554"/>
          </a:xfrm>
          <a:prstGeom prst="rect">
            <a:avLst/>
          </a:prstGeom>
          <a:noFill/>
        </p:spPr>
        <p:txBody>
          <a:bodyPr wrap="square" rtlCol="0">
            <a:spAutoFit/>
          </a:bodyPr>
          <a:lstStyle/>
          <a:p>
            <a:r>
              <a:rPr lang="en-US" sz="1600" dirty="0"/>
              <a:t>The FIU </a:t>
            </a:r>
            <a:r>
              <a:rPr lang="en-US" sz="1600" dirty="0">
                <a:hlinkClick r:id="rId3"/>
              </a:rPr>
              <a:t>Export Control website </a:t>
            </a:r>
            <a:r>
              <a:rPr lang="en-US" sz="1600" dirty="0"/>
              <a:t>includes extensive information on how export controls apply to you!</a:t>
            </a:r>
          </a:p>
        </p:txBody>
      </p:sp>
    </p:spTree>
    <p:extLst>
      <p:ext uri="{BB962C8B-B14F-4D97-AF65-F5344CB8AC3E}">
        <p14:creationId xmlns:p14="http://schemas.microsoft.com/office/powerpoint/2010/main" val="1243250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60044592-2717-5544-BDA2-337795D66E7B}"/>
              </a:ext>
            </a:extLst>
          </p:cNvPr>
          <p:cNvSpPr>
            <a:spLocks noGrp="1"/>
          </p:cNvSpPr>
          <p:nvPr>
            <p:ph type="body" sz="half" idx="10"/>
          </p:nvPr>
        </p:nvSpPr>
        <p:spPr>
          <a:xfrm>
            <a:off x="2829876" y="2974098"/>
            <a:ext cx="6532248" cy="1259120"/>
          </a:xfrm>
        </p:spPr>
        <p:txBody>
          <a:bodyPr numCol="2">
            <a:noAutofit/>
          </a:bodyPr>
          <a:lstStyle/>
          <a:p>
            <a:r>
              <a:rPr lang="en-US" sz="1600" b="1" u="sng" dirty="0"/>
              <a:t>Export Control Office</a:t>
            </a:r>
          </a:p>
          <a:p>
            <a:pPr>
              <a:lnSpc>
                <a:spcPct val="70000"/>
              </a:lnSpc>
            </a:pPr>
            <a:r>
              <a:rPr lang="en-US" sz="1300" dirty="0"/>
              <a:t>Don Fischer, Consultant</a:t>
            </a:r>
          </a:p>
          <a:p>
            <a:pPr>
              <a:lnSpc>
                <a:spcPct val="70000"/>
              </a:lnSpc>
            </a:pPr>
            <a:r>
              <a:rPr lang="en-US" sz="1300" dirty="0"/>
              <a:t>export@fiu.edu</a:t>
            </a:r>
          </a:p>
          <a:p>
            <a:pPr>
              <a:lnSpc>
                <a:spcPct val="70000"/>
              </a:lnSpc>
            </a:pPr>
            <a:r>
              <a:rPr lang="en-US" sz="1300" dirty="0"/>
              <a:t>415-987-4039</a:t>
            </a:r>
          </a:p>
          <a:p>
            <a:pPr>
              <a:lnSpc>
                <a:spcPct val="50000"/>
              </a:lnSpc>
            </a:pPr>
            <a:endParaRPr lang="en-US" sz="2400" dirty="0"/>
          </a:p>
          <a:p>
            <a:r>
              <a:rPr lang="en-US" sz="1600" b="1" u="sng" dirty="0"/>
              <a:t>Data Security</a:t>
            </a:r>
          </a:p>
          <a:p>
            <a:pPr>
              <a:lnSpc>
                <a:spcPct val="70000"/>
              </a:lnSpc>
            </a:pPr>
            <a:r>
              <a:rPr lang="en-US" sz="1300" dirty="0"/>
              <a:t>David Driesbach, Asst. VP Research</a:t>
            </a:r>
          </a:p>
          <a:p>
            <a:pPr>
              <a:lnSpc>
                <a:spcPct val="70000"/>
              </a:lnSpc>
            </a:pPr>
            <a:r>
              <a:rPr lang="en-US" sz="1300" dirty="0"/>
              <a:t>driesbac@fiu.edu</a:t>
            </a:r>
          </a:p>
          <a:p>
            <a:pPr>
              <a:lnSpc>
                <a:spcPct val="70000"/>
              </a:lnSpc>
            </a:pPr>
            <a:r>
              <a:rPr lang="en-US" sz="1300" dirty="0"/>
              <a:t>305-348-7256</a:t>
            </a:r>
          </a:p>
          <a:p>
            <a:endParaRPr lang="en-US" sz="1300" dirty="0"/>
          </a:p>
          <a:p>
            <a:r>
              <a:rPr lang="en-US" sz="1600" b="1" u="sng" dirty="0"/>
              <a:t>Foreign Influence</a:t>
            </a:r>
          </a:p>
          <a:p>
            <a:pPr>
              <a:lnSpc>
                <a:spcPct val="70000"/>
              </a:lnSpc>
            </a:pPr>
            <a:r>
              <a:rPr lang="en-US" sz="1300" dirty="0"/>
              <a:t>Robert Gutierrez, Asst. VP Research</a:t>
            </a:r>
          </a:p>
          <a:p>
            <a:pPr>
              <a:lnSpc>
                <a:spcPct val="70000"/>
              </a:lnSpc>
            </a:pPr>
            <a:r>
              <a:rPr lang="en-US" sz="1300" dirty="0"/>
              <a:t>gutierrr@fiu.edu</a:t>
            </a:r>
          </a:p>
          <a:p>
            <a:pPr>
              <a:lnSpc>
                <a:spcPct val="70000"/>
              </a:lnSpc>
            </a:pPr>
            <a:r>
              <a:rPr lang="en-US" sz="1300" dirty="0"/>
              <a:t>305-348-2494</a:t>
            </a:r>
          </a:p>
          <a:p>
            <a:endParaRPr lang="en-US" sz="1300" b="1" u="sng" dirty="0"/>
          </a:p>
          <a:p>
            <a:r>
              <a:rPr lang="en-US" sz="1300" b="1" u="sng" dirty="0"/>
              <a:t> </a:t>
            </a:r>
            <a:r>
              <a:rPr lang="en-US" sz="1600" b="1" u="sng" dirty="0"/>
              <a:t>University Compliance</a:t>
            </a:r>
            <a:endParaRPr lang="en-US" sz="1300" b="1" u="sng" dirty="0"/>
          </a:p>
          <a:p>
            <a:pPr>
              <a:lnSpc>
                <a:spcPct val="70000"/>
              </a:lnSpc>
            </a:pPr>
            <a:r>
              <a:rPr lang="en-US" sz="1300" dirty="0"/>
              <a:t>Jennifer LaPorta, Chief Compliance Officer</a:t>
            </a:r>
          </a:p>
          <a:p>
            <a:pPr>
              <a:lnSpc>
                <a:spcPct val="70000"/>
              </a:lnSpc>
            </a:pPr>
            <a:r>
              <a:rPr lang="en-US" sz="1300" dirty="0"/>
              <a:t>jlaporta@fiu.edu</a:t>
            </a:r>
          </a:p>
          <a:p>
            <a:pPr>
              <a:lnSpc>
                <a:spcPct val="70000"/>
              </a:lnSpc>
            </a:pPr>
            <a:r>
              <a:rPr lang="en-US" sz="1300" dirty="0"/>
              <a:t>305-348-2024</a:t>
            </a:r>
          </a:p>
          <a:p>
            <a:endParaRPr lang="en-US" sz="1300" dirty="0"/>
          </a:p>
        </p:txBody>
      </p:sp>
      <p:grpSp>
        <p:nvGrpSpPr>
          <p:cNvPr id="4" name="Group 3">
            <a:extLst>
              <a:ext uri="{FF2B5EF4-FFF2-40B4-BE49-F238E27FC236}">
                <a16:creationId xmlns:a16="http://schemas.microsoft.com/office/drawing/2014/main" id="{C64FB039-E8CD-B54C-85C3-533C2258CD7A}"/>
              </a:ext>
            </a:extLst>
          </p:cNvPr>
          <p:cNvGrpSpPr/>
          <p:nvPr/>
        </p:nvGrpSpPr>
        <p:grpSpPr>
          <a:xfrm>
            <a:off x="2555362" y="2291874"/>
            <a:ext cx="487681" cy="2279905"/>
            <a:chOff x="1975104" y="2011680"/>
            <a:chExt cx="487681" cy="2779777"/>
          </a:xfrm>
          <a:solidFill>
            <a:srgbClr val="00FFFF"/>
          </a:solidFill>
        </p:grpSpPr>
        <p:sp>
          <p:nvSpPr>
            <p:cNvPr id="5" name="Rectangle 4">
              <a:extLst>
                <a:ext uri="{FF2B5EF4-FFF2-40B4-BE49-F238E27FC236}">
                  <a16:creationId xmlns:a16="http://schemas.microsoft.com/office/drawing/2014/main" id="{0D4EF17E-E4E0-2649-B9F8-6459BA016D44}"/>
                </a:ext>
              </a:extLst>
            </p:cNvPr>
            <p:cNvSpPr/>
            <p:nvPr/>
          </p:nvSpPr>
          <p:spPr>
            <a:xfrm>
              <a:off x="1975104" y="2011680"/>
              <a:ext cx="110314" cy="27797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FFFF"/>
                </a:solidFill>
              </a:endParaRPr>
            </a:p>
          </p:txBody>
        </p:sp>
        <p:sp>
          <p:nvSpPr>
            <p:cNvPr id="6" name="Rectangle 5">
              <a:extLst>
                <a:ext uri="{FF2B5EF4-FFF2-40B4-BE49-F238E27FC236}">
                  <a16:creationId xmlns:a16="http://schemas.microsoft.com/office/drawing/2014/main" id="{4360EEAC-9137-8D4D-B2EB-C75754EEF60D}"/>
                </a:ext>
              </a:extLst>
            </p:cNvPr>
            <p:cNvSpPr/>
            <p:nvPr/>
          </p:nvSpPr>
          <p:spPr>
            <a:xfrm rot="5400000">
              <a:off x="2152051" y="1834734"/>
              <a:ext cx="133786" cy="487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FFFF"/>
                </a:solidFill>
              </a:endParaRPr>
            </a:p>
          </p:txBody>
        </p:sp>
        <p:sp>
          <p:nvSpPr>
            <p:cNvPr id="7" name="Rectangle 6">
              <a:extLst>
                <a:ext uri="{FF2B5EF4-FFF2-40B4-BE49-F238E27FC236}">
                  <a16:creationId xmlns:a16="http://schemas.microsoft.com/office/drawing/2014/main" id="{265F3118-4393-8343-A772-A38E8ED51B2C}"/>
                </a:ext>
              </a:extLst>
            </p:cNvPr>
            <p:cNvSpPr/>
            <p:nvPr/>
          </p:nvSpPr>
          <p:spPr>
            <a:xfrm rot="5400000">
              <a:off x="2151985" y="4480657"/>
              <a:ext cx="133920" cy="487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FFFF"/>
                </a:solidFill>
              </a:endParaRPr>
            </a:p>
          </p:txBody>
        </p:sp>
      </p:grpSp>
      <p:grpSp>
        <p:nvGrpSpPr>
          <p:cNvPr id="8" name="Group 7">
            <a:extLst>
              <a:ext uri="{FF2B5EF4-FFF2-40B4-BE49-F238E27FC236}">
                <a16:creationId xmlns:a16="http://schemas.microsoft.com/office/drawing/2014/main" id="{6DA493BD-0AB3-1C41-A451-D157D2ADF004}"/>
              </a:ext>
            </a:extLst>
          </p:cNvPr>
          <p:cNvGrpSpPr/>
          <p:nvPr/>
        </p:nvGrpSpPr>
        <p:grpSpPr>
          <a:xfrm rot="10800000">
            <a:off x="9148955" y="2291874"/>
            <a:ext cx="487681" cy="2279905"/>
            <a:chOff x="1975104" y="2011680"/>
            <a:chExt cx="487681" cy="2779777"/>
          </a:xfrm>
          <a:solidFill>
            <a:srgbClr val="00FFFF"/>
          </a:solidFill>
        </p:grpSpPr>
        <p:sp>
          <p:nvSpPr>
            <p:cNvPr id="9" name="Rectangle 8">
              <a:extLst>
                <a:ext uri="{FF2B5EF4-FFF2-40B4-BE49-F238E27FC236}">
                  <a16:creationId xmlns:a16="http://schemas.microsoft.com/office/drawing/2014/main" id="{8625A470-A4B5-8142-8CA5-CE6C459AFD53}"/>
                </a:ext>
              </a:extLst>
            </p:cNvPr>
            <p:cNvSpPr/>
            <p:nvPr/>
          </p:nvSpPr>
          <p:spPr>
            <a:xfrm>
              <a:off x="1975104" y="2011680"/>
              <a:ext cx="110314" cy="27797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83DDE266-7F14-904C-A042-2E4181E8F2EA}"/>
                </a:ext>
              </a:extLst>
            </p:cNvPr>
            <p:cNvSpPr/>
            <p:nvPr/>
          </p:nvSpPr>
          <p:spPr>
            <a:xfrm rot="5400000">
              <a:off x="2152051" y="1834734"/>
              <a:ext cx="133786" cy="487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8CBF656C-551E-4E49-83CD-E761771E6CC7}"/>
                </a:ext>
              </a:extLst>
            </p:cNvPr>
            <p:cNvSpPr/>
            <p:nvPr/>
          </p:nvSpPr>
          <p:spPr>
            <a:xfrm rot="5400000">
              <a:off x="2151985" y="4480657"/>
              <a:ext cx="133920" cy="487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5" name="Title 12">
            <a:extLst>
              <a:ext uri="{FF2B5EF4-FFF2-40B4-BE49-F238E27FC236}">
                <a16:creationId xmlns:a16="http://schemas.microsoft.com/office/drawing/2014/main" id="{0B9E1FC6-93DF-4D47-8D52-4158695A7D84}"/>
              </a:ext>
            </a:extLst>
          </p:cNvPr>
          <p:cNvSpPr txBox="1">
            <a:spLocks/>
          </p:cNvSpPr>
          <p:nvPr/>
        </p:nvSpPr>
        <p:spPr>
          <a:xfrm>
            <a:off x="1326942" y="706343"/>
            <a:ext cx="9538116" cy="492461"/>
          </a:xfrm>
          <a:prstGeom prst="rect">
            <a:avLst/>
          </a:prstGeom>
        </p:spPr>
        <p:txBody>
          <a:bodyPr/>
          <a:lstStyle>
            <a:lvl1pPr algn="l" defTabSz="914400" rtl="0" eaLnBrk="1" latinLnBrk="0" hangingPunct="1">
              <a:lnSpc>
                <a:spcPct val="90000"/>
              </a:lnSpc>
              <a:spcBef>
                <a:spcPct val="0"/>
              </a:spcBef>
              <a:buNone/>
              <a:defRPr sz="3600" b="0" i="0" kern="1200">
                <a:solidFill>
                  <a:schemeClr val="bg1"/>
                </a:solidFill>
                <a:latin typeface="Arial" panose="020B0604020202020204" pitchFamily="34" charset="0"/>
                <a:ea typeface="+mj-ea"/>
                <a:cs typeface="Arial" panose="020B0604020202020204" pitchFamily="34" charset="0"/>
              </a:defRPr>
            </a:lvl1pPr>
          </a:lstStyle>
          <a:p>
            <a:pPr algn="ctr"/>
            <a:r>
              <a:rPr lang="en-US" sz="2800" b="1" spc="300" dirty="0">
                <a:solidFill>
                  <a:schemeClr val="accent4"/>
                </a:solidFill>
                <a:ea typeface="+mn-ea"/>
              </a:rPr>
              <a:t>7. For questions concerning export compliance and data security matters, contact:</a:t>
            </a:r>
          </a:p>
        </p:txBody>
      </p:sp>
    </p:spTree>
    <p:extLst>
      <p:ext uri="{BB962C8B-B14F-4D97-AF65-F5344CB8AC3E}">
        <p14:creationId xmlns:p14="http://schemas.microsoft.com/office/powerpoint/2010/main" val="4291701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72BB09F7-3F30-0B44-8C9B-18C83C93A07A}"/>
              </a:ext>
            </a:extLst>
          </p:cNvPr>
          <p:cNvSpPr>
            <a:spLocks noGrp="1"/>
          </p:cNvSpPr>
          <p:nvPr>
            <p:ph type="body" sz="half" idx="10"/>
          </p:nvPr>
        </p:nvSpPr>
        <p:spPr>
          <a:xfrm>
            <a:off x="2909516" y="1514540"/>
            <a:ext cx="6288410" cy="3824077"/>
          </a:xfrm>
        </p:spPr>
        <p:txBody>
          <a:bodyPr>
            <a:noAutofit/>
          </a:bodyPr>
          <a:lstStyle/>
          <a:p>
            <a:pPr marL="342900" indent="-342900" algn="just">
              <a:buFont typeface="+mj-lt"/>
              <a:buAutoNum type="arabicPeriod"/>
            </a:pPr>
            <a:r>
              <a:rPr lang="en-US" sz="1600" dirty="0"/>
              <a:t>Introduction:  What Are Export Controls?</a:t>
            </a:r>
          </a:p>
          <a:p>
            <a:pPr marL="342900" indent="-342900" algn="just">
              <a:buFont typeface="+mj-lt"/>
              <a:buAutoNum type="arabicPeriod"/>
            </a:pPr>
            <a:r>
              <a:rPr lang="en-US" sz="1600" dirty="0"/>
              <a:t>How Do Export Controls Work?</a:t>
            </a:r>
          </a:p>
          <a:p>
            <a:pPr marL="342900" indent="-342900" algn="just">
              <a:buFont typeface="+mj-lt"/>
              <a:buAutoNum type="arabicPeriod"/>
            </a:pPr>
            <a:r>
              <a:rPr lang="en-US" sz="1600" dirty="0"/>
              <a:t>How Do Export Controls Apply to FIU- Forensics Research?</a:t>
            </a:r>
          </a:p>
          <a:p>
            <a:pPr marL="342900" indent="-342900" algn="just">
              <a:buFont typeface="+mj-lt"/>
              <a:buAutoNum type="arabicPeriod"/>
            </a:pPr>
            <a:r>
              <a:rPr lang="en-US" sz="1600" dirty="0"/>
              <a:t>How Do Export Controls Apply To FIU’s Academics? </a:t>
            </a:r>
          </a:p>
          <a:p>
            <a:pPr marL="342900" indent="-342900" algn="just">
              <a:buFont typeface="+mj-lt"/>
              <a:buAutoNum type="arabicPeriod"/>
            </a:pPr>
            <a:r>
              <a:rPr lang="en-US" sz="1600" dirty="0"/>
              <a:t>How Do Export Controls Apply To FIU’s Business Activities? </a:t>
            </a:r>
          </a:p>
          <a:p>
            <a:pPr marL="342900" indent="-342900" algn="just">
              <a:buFont typeface="+mj-lt"/>
              <a:buAutoNum type="arabicPeriod"/>
            </a:pPr>
            <a:r>
              <a:rPr lang="en-US" sz="1600" dirty="0"/>
              <a:t>Where Do I Go For Help?</a:t>
            </a:r>
          </a:p>
          <a:p>
            <a:pPr marL="342900" indent="-342900" algn="just">
              <a:buFont typeface="+mj-lt"/>
              <a:buAutoNum type="arabicPeriod"/>
            </a:pPr>
            <a:r>
              <a:rPr lang="en-US" sz="1600" dirty="0"/>
              <a:t>Contact Information</a:t>
            </a:r>
          </a:p>
        </p:txBody>
      </p:sp>
      <p:grpSp>
        <p:nvGrpSpPr>
          <p:cNvPr id="4" name="Group 3">
            <a:extLst>
              <a:ext uri="{FF2B5EF4-FFF2-40B4-BE49-F238E27FC236}">
                <a16:creationId xmlns:a16="http://schemas.microsoft.com/office/drawing/2014/main" id="{AD080A2C-EB77-9046-BD70-9C5A5C7D9680}"/>
              </a:ext>
            </a:extLst>
          </p:cNvPr>
          <p:cNvGrpSpPr/>
          <p:nvPr/>
        </p:nvGrpSpPr>
        <p:grpSpPr>
          <a:xfrm>
            <a:off x="2421835" y="1514541"/>
            <a:ext cx="487681" cy="3888732"/>
            <a:chOff x="1975104" y="2011680"/>
            <a:chExt cx="487681" cy="2779777"/>
          </a:xfrm>
          <a:solidFill>
            <a:schemeClr val="accent3"/>
          </a:solidFill>
        </p:grpSpPr>
        <p:sp>
          <p:nvSpPr>
            <p:cNvPr id="5" name="Rectangle 4">
              <a:extLst>
                <a:ext uri="{FF2B5EF4-FFF2-40B4-BE49-F238E27FC236}">
                  <a16:creationId xmlns:a16="http://schemas.microsoft.com/office/drawing/2014/main" id="{A11DC0A2-610F-3D48-A222-EAD3490230BB}"/>
                </a:ext>
              </a:extLst>
            </p:cNvPr>
            <p:cNvSpPr/>
            <p:nvPr/>
          </p:nvSpPr>
          <p:spPr>
            <a:xfrm>
              <a:off x="1975104" y="2011680"/>
              <a:ext cx="110314" cy="27797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FFFF"/>
                </a:solidFill>
              </a:endParaRPr>
            </a:p>
          </p:txBody>
        </p:sp>
        <p:sp>
          <p:nvSpPr>
            <p:cNvPr id="6" name="Rectangle 5">
              <a:extLst>
                <a:ext uri="{FF2B5EF4-FFF2-40B4-BE49-F238E27FC236}">
                  <a16:creationId xmlns:a16="http://schemas.microsoft.com/office/drawing/2014/main" id="{E596D9B1-4C9C-9E40-926F-85FFBB46C29C}"/>
                </a:ext>
              </a:extLst>
            </p:cNvPr>
            <p:cNvSpPr/>
            <p:nvPr/>
          </p:nvSpPr>
          <p:spPr>
            <a:xfrm rot="5400000">
              <a:off x="2152051" y="1834734"/>
              <a:ext cx="133786" cy="487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FFFF"/>
                </a:solidFill>
              </a:endParaRPr>
            </a:p>
          </p:txBody>
        </p:sp>
        <p:sp>
          <p:nvSpPr>
            <p:cNvPr id="7" name="Rectangle 6">
              <a:extLst>
                <a:ext uri="{FF2B5EF4-FFF2-40B4-BE49-F238E27FC236}">
                  <a16:creationId xmlns:a16="http://schemas.microsoft.com/office/drawing/2014/main" id="{A9694617-1C8D-4848-A197-7E0076B10CB2}"/>
                </a:ext>
              </a:extLst>
            </p:cNvPr>
            <p:cNvSpPr/>
            <p:nvPr/>
          </p:nvSpPr>
          <p:spPr>
            <a:xfrm rot="5400000">
              <a:off x="2151985" y="4480657"/>
              <a:ext cx="133920" cy="487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FFFF"/>
                </a:solidFill>
              </a:endParaRPr>
            </a:p>
          </p:txBody>
        </p:sp>
      </p:grpSp>
      <p:grpSp>
        <p:nvGrpSpPr>
          <p:cNvPr id="8" name="Group 7">
            <a:extLst>
              <a:ext uri="{FF2B5EF4-FFF2-40B4-BE49-F238E27FC236}">
                <a16:creationId xmlns:a16="http://schemas.microsoft.com/office/drawing/2014/main" id="{F6440389-024A-EB41-904E-9B9AE1D5D5FE}"/>
              </a:ext>
            </a:extLst>
          </p:cNvPr>
          <p:cNvGrpSpPr/>
          <p:nvPr/>
        </p:nvGrpSpPr>
        <p:grpSpPr>
          <a:xfrm rot="10800000">
            <a:off x="9148951" y="1514540"/>
            <a:ext cx="487681" cy="3888732"/>
            <a:chOff x="1975104" y="2011680"/>
            <a:chExt cx="487681" cy="2779777"/>
          </a:xfrm>
          <a:solidFill>
            <a:schemeClr val="accent3"/>
          </a:solidFill>
        </p:grpSpPr>
        <p:sp>
          <p:nvSpPr>
            <p:cNvPr id="9" name="Rectangle 8">
              <a:extLst>
                <a:ext uri="{FF2B5EF4-FFF2-40B4-BE49-F238E27FC236}">
                  <a16:creationId xmlns:a16="http://schemas.microsoft.com/office/drawing/2014/main" id="{7F787085-B293-7B4F-8F37-7421CB9EDCCB}"/>
                </a:ext>
              </a:extLst>
            </p:cNvPr>
            <p:cNvSpPr/>
            <p:nvPr/>
          </p:nvSpPr>
          <p:spPr>
            <a:xfrm>
              <a:off x="1975104" y="2011680"/>
              <a:ext cx="110314" cy="27797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9E5E0C9F-B8E0-5141-9D55-951F2A93855B}"/>
                </a:ext>
              </a:extLst>
            </p:cNvPr>
            <p:cNvSpPr/>
            <p:nvPr/>
          </p:nvSpPr>
          <p:spPr>
            <a:xfrm rot="5400000">
              <a:off x="2152051" y="1834734"/>
              <a:ext cx="133786" cy="487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54FD2236-6AD2-7F41-AF4C-BAD52884DAF2}"/>
                </a:ext>
              </a:extLst>
            </p:cNvPr>
            <p:cNvSpPr/>
            <p:nvPr/>
          </p:nvSpPr>
          <p:spPr>
            <a:xfrm rot="5400000">
              <a:off x="2151985" y="4480657"/>
              <a:ext cx="133920" cy="487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2" name="Content Placeholder 3">
            <a:extLst>
              <a:ext uri="{FF2B5EF4-FFF2-40B4-BE49-F238E27FC236}">
                <a16:creationId xmlns:a16="http://schemas.microsoft.com/office/drawing/2014/main" id="{8F894E0C-241C-40AE-88DE-9D1A02BFE1EF}"/>
              </a:ext>
            </a:extLst>
          </p:cNvPr>
          <p:cNvSpPr txBox="1">
            <a:spLocks/>
          </p:cNvSpPr>
          <p:nvPr/>
        </p:nvSpPr>
        <p:spPr>
          <a:xfrm>
            <a:off x="2004255" y="672975"/>
            <a:ext cx="8183485" cy="62956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accent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accent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accent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accent5"/>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latin typeface="Arial"/>
                <a:cs typeface="Arial"/>
              </a:rPr>
              <a:t>Training Agenda</a:t>
            </a:r>
            <a:endParaRPr lang="en-US" dirty="0"/>
          </a:p>
        </p:txBody>
      </p:sp>
    </p:spTree>
    <p:extLst>
      <p:ext uri="{BB962C8B-B14F-4D97-AF65-F5344CB8AC3E}">
        <p14:creationId xmlns:p14="http://schemas.microsoft.com/office/powerpoint/2010/main" val="132360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FCA5831-5E9E-9045-878D-77AC92D75561}"/>
              </a:ext>
            </a:extLst>
          </p:cNvPr>
          <p:cNvSpPr>
            <a:spLocks noGrp="1"/>
          </p:cNvSpPr>
          <p:nvPr>
            <p:ph sz="quarter" idx="10"/>
          </p:nvPr>
        </p:nvSpPr>
        <p:spPr>
          <a:xfrm>
            <a:off x="639607" y="1907913"/>
            <a:ext cx="10912786" cy="4616513"/>
          </a:xfrm>
        </p:spPr>
        <p:txBody>
          <a:bodyPr>
            <a:normAutofit/>
          </a:bodyPr>
          <a:lstStyle/>
          <a:p>
            <a:pPr marL="0" marR="0" indent="0">
              <a:spcBef>
                <a:spcPts val="1000"/>
              </a:spcBef>
              <a:spcAft>
                <a:spcPts val="600"/>
              </a:spcAft>
              <a:buNone/>
            </a:pPr>
            <a:r>
              <a:rPr lang="en-US" sz="1800" b="1" u="sng" dirty="0">
                <a:effectLst/>
                <a:ea typeface="Times New Roman" panose="02020603050405020304" pitchFamily="18" charset="0"/>
                <a:cs typeface="Times New Roman" panose="02020603050405020304" pitchFamily="18" charset="0"/>
              </a:rPr>
              <a:t>1.1 Overview of Key </a:t>
            </a:r>
            <a:r>
              <a:rPr lang="en-US" sz="1800" b="1" u="sng" dirty="0">
                <a:ea typeface="Times New Roman" panose="02020603050405020304" pitchFamily="18" charset="0"/>
                <a:cs typeface="Times New Roman" panose="02020603050405020304" pitchFamily="18" charset="0"/>
              </a:rPr>
              <a:t>Issues</a:t>
            </a:r>
            <a:endParaRPr lang="en-US" sz="1800" b="1" dirty="0">
              <a:effectLst/>
              <a:ea typeface="Times New Roman" panose="02020603050405020304" pitchFamily="18" charset="0"/>
              <a:cs typeface="Times New Roman" panose="02020603050405020304" pitchFamily="18" charset="0"/>
            </a:endParaRPr>
          </a:p>
          <a:p>
            <a:pPr marL="0" marR="0" lvl="0" indent="0">
              <a:spcBef>
                <a:spcPts val="0"/>
              </a:spcBef>
              <a:buNone/>
              <a:tabLst>
                <a:tab pos="457200" algn="l"/>
                <a:tab pos="1600200" algn="l"/>
              </a:tabLst>
            </a:pPr>
            <a:r>
              <a:rPr lang="en-US" sz="1600" dirty="0">
                <a:effectLst/>
                <a:ea typeface="Times New Roman" panose="02020603050405020304" pitchFamily="18" charset="0"/>
                <a:cs typeface="Times New Roman" panose="02020603050405020304" pitchFamily="18" charset="0"/>
              </a:rPr>
              <a:t>Universities and research institutions are subject to </a:t>
            </a:r>
            <a:r>
              <a:rPr lang="en-US" sz="1600" b="1" dirty="0">
                <a:effectLst/>
                <a:ea typeface="Times New Roman" panose="02020603050405020304" pitchFamily="18" charset="0"/>
                <a:cs typeface="Times New Roman" panose="02020603050405020304" pitchFamily="18" charset="0"/>
              </a:rPr>
              <a:t>export control and trade sanctions regulations</a:t>
            </a:r>
            <a:r>
              <a:rPr lang="en-US" sz="1600" dirty="0">
                <a:ea typeface="Times New Roman" panose="02020603050405020304" pitchFamily="18" charset="0"/>
                <a:cs typeface="Times New Roman" panose="02020603050405020304" pitchFamily="18" charset="0"/>
              </a:rPr>
              <a:t>, including the regulation of:</a:t>
            </a:r>
            <a:r>
              <a:rPr lang="en-US" sz="1600" dirty="0">
                <a:effectLst/>
                <a:ea typeface="Times New Roman" panose="02020603050405020304" pitchFamily="18" charset="0"/>
                <a:cs typeface="Times New Roman" panose="02020603050405020304" pitchFamily="18" charset="0"/>
              </a:rPr>
              <a:t> </a:t>
            </a:r>
          </a:p>
          <a:p>
            <a:pPr marL="914400" marR="0" lvl="2" indent="0">
              <a:spcBef>
                <a:spcPts val="0"/>
              </a:spcBef>
              <a:buNone/>
              <a:tabLst>
                <a:tab pos="457200" algn="l"/>
                <a:tab pos="1600200" algn="l"/>
                <a:tab pos="1371600" algn="l"/>
                <a:tab pos="1600200" algn="l"/>
              </a:tabLst>
            </a:pPr>
            <a:endParaRPr lang="en-US" sz="1400" dirty="0">
              <a:ea typeface="Times New Roman" panose="02020603050405020304" pitchFamily="18" charset="0"/>
              <a:cs typeface="Times New Roman" panose="02020603050405020304" pitchFamily="18" charset="0"/>
            </a:endParaRPr>
          </a:p>
          <a:p>
            <a:pPr marL="914400" marR="0" lvl="2" indent="0">
              <a:spcBef>
                <a:spcPts val="0"/>
              </a:spcBef>
              <a:buNone/>
              <a:tabLst>
                <a:tab pos="457200" algn="l"/>
                <a:tab pos="1600200" algn="l"/>
                <a:tab pos="1371600" algn="l"/>
                <a:tab pos="1600200" algn="l"/>
              </a:tabLst>
            </a:pPr>
            <a:endParaRPr lang="en-US" sz="1400" dirty="0">
              <a:effectLst/>
              <a:ea typeface="Times New Roman" panose="02020603050405020304" pitchFamily="18" charset="0"/>
              <a:cs typeface="Times New Roman" panose="02020603050405020304" pitchFamily="18" charset="0"/>
            </a:endParaRPr>
          </a:p>
          <a:p>
            <a:pPr marL="914400" marR="0" lvl="2" indent="0">
              <a:spcBef>
                <a:spcPts val="0"/>
              </a:spcBef>
              <a:buNone/>
              <a:tabLst>
                <a:tab pos="457200" algn="l"/>
                <a:tab pos="1600200" algn="l"/>
                <a:tab pos="1371600" algn="l"/>
                <a:tab pos="1600200" algn="l"/>
              </a:tabLst>
            </a:pPr>
            <a:endParaRPr lang="en-US" sz="1800" dirty="0">
              <a:effectLst/>
              <a:ea typeface="Times New Roman" panose="02020603050405020304" pitchFamily="18" charset="0"/>
              <a:cs typeface="Times New Roman" panose="02020603050405020304" pitchFamily="18" charset="0"/>
            </a:endParaRPr>
          </a:p>
          <a:p>
            <a:pPr marL="914400" marR="0" lvl="2" indent="0">
              <a:spcBef>
                <a:spcPts val="0"/>
              </a:spcBef>
              <a:buNone/>
              <a:tabLst>
                <a:tab pos="457200" algn="l"/>
                <a:tab pos="1600200" algn="l"/>
                <a:tab pos="1371600" algn="l"/>
                <a:tab pos="1600200" algn="l"/>
              </a:tabLst>
            </a:pPr>
            <a:endParaRPr lang="en-US" sz="1800" dirty="0">
              <a:effectLst/>
              <a:ea typeface="Times New Roman" panose="02020603050405020304" pitchFamily="18" charset="0"/>
              <a:cs typeface="Times New Roman" panose="02020603050405020304" pitchFamily="18" charset="0"/>
            </a:endParaRPr>
          </a:p>
          <a:p>
            <a:pPr marL="914400" marR="0" lvl="2" indent="0">
              <a:spcBef>
                <a:spcPts val="0"/>
              </a:spcBef>
              <a:buNone/>
              <a:tabLst>
                <a:tab pos="457200" algn="l"/>
                <a:tab pos="1600200" algn="l"/>
                <a:tab pos="1371600" algn="l"/>
                <a:tab pos="1600200" algn="l"/>
              </a:tabLst>
            </a:pPr>
            <a:endParaRPr lang="en-US" dirty="0">
              <a:ea typeface="Times New Roman" panose="02020603050405020304" pitchFamily="18" charset="0"/>
              <a:cs typeface="Times New Roman" panose="02020603050405020304" pitchFamily="18" charset="0"/>
            </a:endParaRPr>
          </a:p>
          <a:p>
            <a:pPr marL="914400" marR="0" lvl="2" indent="0">
              <a:spcBef>
                <a:spcPts val="0"/>
              </a:spcBef>
              <a:buNone/>
              <a:tabLst>
                <a:tab pos="457200" algn="l"/>
                <a:tab pos="1600200" algn="l"/>
                <a:tab pos="1371600" algn="l"/>
                <a:tab pos="1600200" algn="l"/>
              </a:tabLst>
            </a:pPr>
            <a:endParaRPr lang="en-US" sz="1800" dirty="0">
              <a:effectLst/>
              <a:ea typeface="Times New Roman" panose="02020603050405020304" pitchFamily="18" charset="0"/>
              <a:cs typeface="Times New Roman" panose="02020603050405020304" pitchFamily="18" charset="0"/>
            </a:endParaRPr>
          </a:p>
          <a:p>
            <a:pPr marL="914400" marR="0" lvl="2" indent="0">
              <a:spcBef>
                <a:spcPts val="0"/>
              </a:spcBef>
              <a:buNone/>
              <a:tabLst>
                <a:tab pos="457200" algn="l"/>
                <a:tab pos="1600200" algn="l"/>
                <a:tab pos="1371600" algn="l"/>
                <a:tab pos="1600200" algn="l"/>
              </a:tabLst>
            </a:pPr>
            <a:endParaRPr lang="en-US" dirty="0">
              <a:ea typeface="Times New Roman" panose="02020603050405020304" pitchFamily="18" charset="0"/>
              <a:cs typeface="Times New Roman" panose="02020603050405020304" pitchFamily="18" charset="0"/>
            </a:endParaRPr>
          </a:p>
          <a:p>
            <a:pPr marL="914400" marR="0" lvl="2" indent="0">
              <a:spcBef>
                <a:spcPts val="0"/>
              </a:spcBef>
              <a:buNone/>
              <a:tabLst>
                <a:tab pos="457200" algn="l"/>
                <a:tab pos="1600200" algn="l"/>
                <a:tab pos="1371600" algn="l"/>
                <a:tab pos="1600200" algn="l"/>
              </a:tabLst>
            </a:pPr>
            <a:endParaRPr lang="en-US" sz="1800" dirty="0">
              <a:effectLst/>
              <a:ea typeface="Times New Roman" panose="02020603050405020304" pitchFamily="18" charset="0"/>
              <a:cs typeface="Times New Roman" panose="02020603050405020304" pitchFamily="18" charset="0"/>
            </a:endParaRPr>
          </a:p>
          <a:p>
            <a:pPr marL="914400" marR="0" lvl="2" indent="0">
              <a:spcBef>
                <a:spcPts val="0"/>
              </a:spcBef>
              <a:buNone/>
              <a:tabLst>
                <a:tab pos="457200" algn="l"/>
                <a:tab pos="1600200" algn="l"/>
                <a:tab pos="1371600" algn="l"/>
                <a:tab pos="1600200" algn="l"/>
              </a:tabLst>
            </a:pPr>
            <a:endParaRPr lang="en-US" dirty="0">
              <a:ea typeface="Times New Roman" panose="02020603050405020304" pitchFamily="18" charset="0"/>
              <a:cs typeface="Times New Roman" panose="02020603050405020304" pitchFamily="18" charset="0"/>
            </a:endParaRPr>
          </a:p>
          <a:p>
            <a:pPr marL="914400" marR="0" lvl="2" indent="0">
              <a:spcBef>
                <a:spcPts val="0"/>
              </a:spcBef>
              <a:buNone/>
              <a:tabLst>
                <a:tab pos="457200" algn="l"/>
                <a:tab pos="1600200" algn="l"/>
                <a:tab pos="1371600" algn="l"/>
                <a:tab pos="1600200" algn="l"/>
              </a:tabLst>
            </a:pPr>
            <a:endParaRPr lang="en-US" sz="1800" dirty="0">
              <a:effectLst/>
              <a:ea typeface="Times New Roman" panose="02020603050405020304" pitchFamily="18" charset="0"/>
              <a:cs typeface="Times New Roman" panose="02020603050405020304" pitchFamily="18" charset="0"/>
            </a:endParaRPr>
          </a:p>
          <a:p>
            <a:pPr marL="914400" marR="0" lvl="2" indent="0">
              <a:spcBef>
                <a:spcPts val="0"/>
              </a:spcBef>
              <a:buNone/>
              <a:tabLst>
                <a:tab pos="457200" algn="l"/>
                <a:tab pos="1600200" algn="l"/>
                <a:tab pos="1371600" algn="l"/>
                <a:tab pos="1600200" algn="l"/>
              </a:tabLst>
            </a:pPr>
            <a:endParaRPr lang="en-US" dirty="0">
              <a:ea typeface="Times New Roman" panose="02020603050405020304" pitchFamily="18" charset="0"/>
              <a:cs typeface="Times New Roman" panose="02020603050405020304" pitchFamily="18" charset="0"/>
            </a:endParaRPr>
          </a:p>
          <a:p>
            <a:pPr marL="914400" marR="0" lvl="2" indent="0">
              <a:spcBef>
                <a:spcPts val="0"/>
              </a:spcBef>
              <a:buNone/>
              <a:tabLst>
                <a:tab pos="457200" algn="l"/>
                <a:tab pos="1600200" algn="l"/>
                <a:tab pos="1371600" algn="l"/>
                <a:tab pos="1600200" algn="l"/>
              </a:tabLst>
            </a:pPr>
            <a:endParaRPr lang="en-US" sz="1800" dirty="0">
              <a:effectLst/>
              <a:ea typeface="Times New Roman" panose="02020603050405020304" pitchFamily="18" charset="0"/>
              <a:cs typeface="Times New Roman" panose="02020603050405020304" pitchFamily="18" charset="0"/>
            </a:endParaRPr>
          </a:p>
          <a:p>
            <a:pPr marL="0" indent="0">
              <a:buNone/>
            </a:pPr>
            <a:endParaRPr lang="en-US" sz="1200" b="1" dirty="0">
              <a:solidFill>
                <a:schemeClr val="accent3">
                  <a:lumMod val="50000"/>
                </a:schemeClr>
              </a:solidFill>
            </a:endParaRPr>
          </a:p>
          <a:p>
            <a:pPr marL="0" indent="0">
              <a:buNone/>
            </a:pPr>
            <a:r>
              <a:rPr lang="en-US" sz="1200" b="1" dirty="0">
                <a:solidFill>
                  <a:schemeClr val="accent3">
                    <a:lumMod val="50000"/>
                  </a:schemeClr>
                </a:solidFill>
              </a:rPr>
              <a:t>On Our Website: </a:t>
            </a:r>
            <a:r>
              <a:rPr lang="en-US" sz="1200" dirty="0">
                <a:hlinkClick r:id="rId2"/>
              </a:rPr>
              <a:t>Export Control Definitions</a:t>
            </a:r>
            <a:r>
              <a:rPr lang="en-US" sz="1200" dirty="0"/>
              <a:t>, </a:t>
            </a:r>
            <a:r>
              <a:rPr lang="en-US" sz="1200" dirty="0">
                <a:hlinkClick r:id="rId3"/>
              </a:rPr>
              <a:t>Export Control Topics</a:t>
            </a:r>
            <a:r>
              <a:rPr lang="en-US" sz="1200" dirty="0"/>
              <a:t>, </a:t>
            </a:r>
            <a:r>
              <a:rPr lang="en-US" sz="1200" dirty="0">
                <a:hlinkClick r:id="rId4"/>
              </a:rPr>
              <a:t>Export Control Basics</a:t>
            </a:r>
            <a:r>
              <a:rPr lang="en-US" sz="1200" dirty="0"/>
              <a:t>, </a:t>
            </a:r>
            <a:r>
              <a:rPr lang="en-US" sz="1200" dirty="0">
                <a:hlinkClick r:id="rId5"/>
              </a:rPr>
              <a:t>Export Control Regulations </a:t>
            </a:r>
            <a:r>
              <a:rPr lang="en-US" sz="1200" dirty="0"/>
              <a:t>, </a:t>
            </a:r>
            <a:r>
              <a:rPr lang="en-US" sz="1200" dirty="0">
                <a:hlinkClick r:id="rId6"/>
              </a:rPr>
              <a:t>Helpful FAQ’s</a:t>
            </a:r>
            <a:endParaRPr lang="en-US" sz="1200" dirty="0"/>
          </a:p>
        </p:txBody>
      </p:sp>
      <p:sp>
        <p:nvSpPr>
          <p:cNvPr id="4" name="Title 3">
            <a:extLst>
              <a:ext uri="{FF2B5EF4-FFF2-40B4-BE49-F238E27FC236}">
                <a16:creationId xmlns:a16="http://schemas.microsoft.com/office/drawing/2014/main" id="{A687E4BC-399F-7444-A0EC-C513D88B1659}"/>
              </a:ext>
            </a:extLst>
          </p:cNvPr>
          <p:cNvSpPr>
            <a:spLocks noGrp="1"/>
          </p:cNvSpPr>
          <p:nvPr>
            <p:ph type="title"/>
          </p:nvPr>
        </p:nvSpPr>
        <p:spPr>
          <a:xfrm>
            <a:off x="3960364" y="1258383"/>
            <a:ext cx="8126861" cy="512917"/>
          </a:xfrm>
        </p:spPr>
        <p:txBody>
          <a:bodyPr anchor="t">
            <a:noAutofit/>
          </a:bodyPr>
          <a:lstStyle/>
          <a:p>
            <a:r>
              <a:rPr lang="en-US" dirty="0"/>
              <a:t>1. What Are Export Controls?</a:t>
            </a:r>
          </a:p>
        </p:txBody>
      </p:sp>
      <p:graphicFrame>
        <p:nvGraphicFramePr>
          <p:cNvPr id="2" name="Table 2">
            <a:extLst>
              <a:ext uri="{FF2B5EF4-FFF2-40B4-BE49-F238E27FC236}">
                <a16:creationId xmlns:a16="http://schemas.microsoft.com/office/drawing/2014/main" id="{15A79632-1F4B-4EDE-A44C-2B91B8D44CE0}"/>
              </a:ext>
            </a:extLst>
          </p:cNvPr>
          <p:cNvGraphicFramePr>
            <a:graphicFrameLocks noGrp="1"/>
          </p:cNvGraphicFramePr>
          <p:nvPr>
            <p:extLst>
              <p:ext uri="{D42A27DB-BD31-4B8C-83A1-F6EECF244321}">
                <p14:modId xmlns:p14="http://schemas.microsoft.com/office/powerpoint/2010/main" val="3488201186"/>
              </p:ext>
            </p:extLst>
          </p:nvPr>
        </p:nvGraphicFramePr>
        <p:xfrm>
          <a:off x="721241" y="2814089"/>
          <a:ext cx="10427050" cy="2804160"/>
        </p:xfrm>
        <a:graphic>
          <a:graphicData uri="http://schemas.openxmlformats.org/drawingml/2006/table">
            <a:tbl>
              <a:tblPr firstRow="1" bandRow="1">
                <a:tableStyleId>{3B4B98B0-60AC-42C2-AFA5-B58CD77FA1E5}</a:tableStyleId>
              </a:tblPr>
              <a:tblGrid>
                <a:gridCol w="3057079">
                  <a:extLst>
                    <a:ext uri="{9D8B030D-6E8A-4147-A177-3AD203B41FA5}">
                      <a16:colId xmlns:a16="http://schemas.microsoft.com/office/drawing/2014/main" val="1189502889"/>
                    </a:ext>
                  </a:extLst>
                </a:gridCol>
                <a:gridCol w="1551739">
                  <a:extLst>
                    <a:ext uri="{9D8B030D-6E8A-4147-A177-3AD203B41FA5}">
                      <a16:colId xmlns:a16="http://schemas.microsoft.com/office/drawing/2014/main" val="3606435130"/>
                    </a:ext>
                  </a:extLst>
                </a:gridCol>
                <a:gridCol w="5818232">
                  <a:extLst>
                    <a:ext uri="{9D8B030D-6E8A-4147-A177-3AD203B41FA5}">
                      <a16:colId xmlns:a16="http://schemas.microsoft.com/office/drawing/2014/main" val="4142004508"/>
                    </a:ext>
                  </a:extLst>
                </a:gridCol>
              </a:tblGrid>
              <a:tr h="370840">
                <a:tc>
                  <a:txBody>
                    <a:bodyPr/>
                    <a:lstStyle/>
                    <a:p>
                      <a:pPr algn="l"/>
                      <a:r>
                        <a:rPr lang="en-US" sz="1600" b="0" dirty="0"/>
                        <a:t>Exporting items from the US</a:t>
                      </a: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a:endParaRPr lang="en-US" dirty="0"/>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a:r>
                        <a:rPr lang="en-US" sz="1600" b="0" dirty="0"/>
                        <a:t>Applies to the export of items from the US by any means </a:t>
                      </a:r>
                      <a:r>
                        <a:rPr lang="en-US" sz="1600" b="0" dirty="0">
                          <a:effectLst/>
                        </a:rPr>
                        <a:t>(shipped, hand-carried, and in the case of technical data/electronically transmitted) </a:t>
                      </a:r>
                      <a:endParaRPr lang="en-US" sz="1600" b="0" dirty="0"/>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18666331"/>
                  </a:ext>
                </a:extLst>
              </a:tr>
              <a:tr h="370840">
                <a:tc>
                  <a:txBody>
                    <a:bodyPr/>
                    <a:lstStyle/>
                    <a:p>
                      <a:pPr algn="l"/>
                      <a:r>
                        <a:rPr lang="en-US" sz="1600" b="0" dirty="0"/>
                        <a:t>Sharing controlled data and software</a:t>
                      </a:r>
                    </a:p>
                  </a:txBody>
                  <a:tcPr anchor="ctr">
                    <a:lnL>
                      <a:noFill/>
                    </a:lnL>
                    <a:lnR>
                      <a:noFill/>
                    </a:lnR>
                    <a:lnT w="12700" cmpd="sng">
                      <a:noFill/>
                    </a:lnT>
                    <a:lnB>
                      <a:noFill/>
                    </a:lnB>
                    <a:lnTlToBr w="12700" cmpd="sng">
                      <a:noFill/>
                      <a:prstDash val="solid"/>
                    </a:lnTlToBr>
                    <a:lnBlToTr w="12700" cmpd="sng">
                      <a:noFill/>
                      <a:prstDash val="solid"/>
                    </a:lnBlToTr>
                  </a:tcPr>
                </a:tc>
                <a:tc>
                  <a:txBody>
                    <a:bodyPr/>
                    <a:lstStyle/>
                    <a:p>
                      <a:pPr algn="l"/>
                      <a:endParaRPr lang="en-US" dirty="0"/>
                    </a:p>
                  </a:txBody>
                  <a:tcPr>
                    <a:lnL>
                      <a:noFill/>
                    </a:lnL>
                    <a:lnR>
                      <a:noFill/>
                    </a:lnR>
                    <a:lnT w="12700" cmpd="sng">
                      <a:noFill/>
                    </a:lnT>
                    <a:lnB>
                      <a:noFill/>
                    </a:lnB>
                    <a:lnTlToBr w="12700" cmpd="sng">
                      <a:noFill/>
                      <a:prstDash val="solid"/>
                    </a:lnTlToBr>
                    <a:lnBlToTr w="12700" cmpd="sng">
                      <a:noFill/>
                      <a:prstDash val="solid"/>
                    </a:lnBlToTr>
                  </a:tcPr>
                </a:tc>
                <a:tc>
                  <a:txBody>
                    <a:bodyPr/>
                    <a:lstStyle/>
                    <a:p>
                      <a:pPr algn="l"/>
                      <a:r>
                        <a:rPr lang="en-US" sz="1600" b="0" dirty="0"/>
                        <a:t>Applies to access by foreign persons wherever located, including in the U.S.</a:t>
                      </a:r>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63643540"/>
                  </a:ext>
                </a:extLst>
              </a:tr>
              <a:tr h="370840">
                <a:tc>
                  <a:txBody>
                    <a:bodyPr/>
                    <a:lstStyle/>
                    <a:p>
                      <a:pPr algn="l"/>
                      <a:r>
                        <a:rPr lang="en-US" sz="1600" b="0" dirty="0"/>
                        <a:t>Restricted Parties</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l"/>
                      <a:endParaRPr lang="en-US" dirty="0"/>
                    </a:p>
                  </a:txBody>
                  <a:tcPr>
                    <a:lnL>
                      <a:noFill/>
                    </a:lnL>
                    <a:lnR>
                      <a:noFill/>
                    </a:lnR>
                    <a:lnT>
                      <a:noFill/>
                    </a:lnT>
                    <a:lnB>
                      <a:noFill/>
                    </a:lnB>
                    <a:lnTlToBr w="12700" cmpd="sng">
                      <a:noFill/>
                      <a:prstDash val="solid"/>
                    </a:lnTlToBr>
                    <a:lnBlToTr w="12700" cmpd="sng">
                      <a:noFill/>
                      <a:prstDash val="solid"/>
                    </a:lnBlToTr>
                  </a:tcPr>
                </a:tc>
                <a:tc>
                  <a:txBody>
                    <a:bodyPr/>
                    <a:lstStyle/>
                    <a:p>
                      <a:pPr algn="l"/>
                      <a:r>
                        <a:rPr lang="en-US" sz="1600" b="0" dirty="0"/>
                        <a:t>Transactions with restricted parties (entities and individuals) located anywhere in the world</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80880402"/>
                  </a:ext>
                </a:extLst>
              </a:tr>
              <a:tr h="370840">
                <a:tc>
                  <a:txBody>
                    <a:bodyPr/>
                    <a:lstStyle/>
                    <a:p>
                      <a:pPr algn="l"/>
                      <a:r>
                        <a:rPr lang="en-US" sz="1600" b="0" dirty="0"/>
                        <a:t>OFAC-Sanctioned Countries</a:t>
                      </a:r>
                    </a:p>
                  </a:txBody>
                  <a:tcPr anchor="ctr">
                    <a:lnL>
                      <a:noFill/>
                    </a:lnL>
                    <a:lnR>
                      <a:noFill/>
                    </a:lnR>
                    <a:lnT>
                      <a:noFill/>
                    </a:lnT>
                    <a:lnB w="12700" cmpd="sng">
                      <a:noFill/>
                    </a:lnB>
                    <a:lnTlToBr w="12700" cmpd="sng">
                      <a:noFill/>
                      <a:prstDash val="solid"/>
                    </a:lnTlToBr>
                    <a:lnBlToTr w="12700" cmpd="sng">
                      <a:noFill/>
                      <a:prstDash val="solid"/>
                    </a:lnBlToTr>
                  </a:tcPr>
                </a:tc>
                <a:tc>
                  <a:txBody>
                    <a:bodyPr/>
                    <a:lstStyle/>
                    <a:p>
                      <a:pPr algn="l"/>
                      <a:endParaRPr lang="en-US"/>
                    </a:p>
                  </a:txBody>
                  <a:tcPr>
                    <a:lnL>
                      <a:noFill/>
                    </a:lnL>
                    <a:lnR>
                      <a:noFill/>
                    </a:lnR>
                    <a:lnT>
                      <a:noFill/>
                    </a:lnT>
                    <a:lnB w="12700" cmpd="sng">
                      <a:noFill/>
                    </a:lnB>
                    <a:lnTlToBr w="12700" cmpd="sng">
                      <a:noFill/>
                      <a:prstDash val="solid"/>
                    </a:lnTlToBr>
                    <a:lnBlToTr w="12700" cmpd="sng">
                      <a:noFill/>
                      <a:prstDash val="solid"/>
                    </a:lnBlToTr>
                  </a:tcPr>
                </a:tc>
                <a:tc>
                  <a:txBody>
                    <a:bodyPr/>
                    <a:lstStyle/>
                    <a:p>
                      <a:pPr algn="l"/>
                      <a:r>
                        <a:rPr lang="en-US" sz="1600" b="0" dirty="0"/>
                        <a:t>Transactions with governments, entities, and individuals who are resident in a sanctioned country or who are blocked entities/persons</a:t>
                      </a:r>
                    </a:p>
                  </a:txBody>
                  <a:tcP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0139252"/>
                  </a:ext>
                </a:extLst>
              </a:tr>
            </a:tbl>
          </a:graphicData>
        </a:graphic>
      </p:graphicFrame>
      <p:grpSp>
        <p:nvGrpSpPr>
          <p:cNvPr id="13" name="Group 12">
            <a:extLst>
              <a:ext uri="{FF2B5EF4-FFF2-40B4-BE49-F238E27FC236}">
                <a16:creationId xmlns:a16="http://schemas.microsoft.com/office/drawing/2014/main" id="{ED9F3089-FFBF-43D3-B825-647DAAC5169D}"/>
              </a:ext>
            </a:extLst>
          </p:cNvPr>
          <p:cNvGrpSpPr/>
          <p:nvPr/>
        </p:nvGrpSpPr>
        <p:grpSpPr>
          <a:xfrm>
            <a:off x="3533345" y="2992146"/>
            <a:ext cx="1451608" cy="2448045"/>
            <a:chOff x="3514871" y="2795889"/>
            <a:chExt cx="1451608" cy="2448045"/>
          </a:xfrm>
        </p:grpSpPr>
        <p:sp>
          <p:nvSpPr>
            <p:cNvPr id="7" name="Arrow: Right 6">
              <a:extLst>
                <a:ext uri="{FF2B5EF4-FFF2-40B4-BE49-F238E27FC236}">
                  <a16:creationId xmlns:a16="http://schemas.microsoft.com/office/drawing/2014/main" id="{E7E9D486-FD4F-40E9-BE3A-55D57EF45539}"/>
                </a:ext>
              </a:extLst>
            </p:cNvPr>
            <p:cNvSpPr/>
            <p:nvPr/>
          </p:nvSpPr>
          <p:spPr>
            <a:xfrm>
              <a:off x="3514871" y="2795889"/>
              <a:ext cx="1451608"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03770D7C-6F84-4558-A8C2-FB4521DDCAC1}"/>
                </a:ext>
              </a:extLst>
            </p:cNvPr>
            <p:cNvSpPr/>
            <p:nvPr/>
          </p:nvSpPr>
          <p:spPr>
            <a:xfrm>
              <a:off x="3514871" y="3463185"/>
              <a:ext cx="1451608"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3408A91A-77CD-4C6C-9D37-0FF47F51CB37}"/>
                </a:ext>
              </a:extLst>
            </p:cNvPr>
            <p:cNvSpPr/>
            <p:nvPr/>
          </p:nvSpPr>
          <p:spPr>
            <a:xfrm>
              <a:off x="3514871" y="4085549"/>
              <a:ext cx="1451608"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4CB855C5-ED61-4ED9-8F76-09BC42D9A24C}"/>
                </a:ext>
              </a:extLst>
            </p:cNvPr>
            <p:cNvSpPr/>
            <p:nvPr/>
          </p:nvSpPr>
          <p:spPr>
            <a:xfrm>
              <a:off x="3514871" y="4759302"/>
              <a:ext cx="1451608"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67605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FCA5831-5E9E-9045-878D-77AC92D75561}"/>
              </a:ext>
            </a:extLst>
          </p:cNvPr>
          <p:cNvSpPr>
            <a:spLocks noGrp="1"/>
          </p:cNvSpPr>
          <p:nvPr>
            <p:ph sz="quarter" idx="10"/>
          </p:nvPr>
        </p:nvSpPr>
        <p:spPr>
          <a:xfrm>
            <a:off x="639607" y="1865768"/>
            <a:ext cx="10912786" cy="4616513"/>
          </a:xfrm>
        </p:spPr>
        <p:txBody>
          <a:bodyPr>
            <a:normAutofit/>
          </a:bodyPr>
          <a:lstStyle/>
          <a:p>
            <a:pPr marL="0" marR="0" indent="0">
              <a:spcBef>
                <a:spcPts val="1000"/>
              </a:spcBef>
              <a:spcAft>
                <a:spcPts val="600"/>
              </a:spcAft>
              <a:buNone/>
            </a:pPr>
            <a:r>
              <a:rPr lang="en-US" sz="1800" b="1" u="sng" dirty="0">
                <a:effectLst/>
                <a:ea typeface="Times New Roman" panose="02020603050405020304" pitchFamily="18" charset="0"/>
                <a:cs typeface="Times New Roman" panose="02020603050405020304" pitchFamily="18" charset="0"/>
              </a:rPr>
              <a:t>1.1 Overview of Key </a:t>
            </a:r>
            <a:r>
              <a:rPr lang="en-US" sz="1800" b="1" u="sng" dirty="0">
                <a:ea typeface="Times New Roman" panose="02020603050405020304" pitchFamily="18" charset="0"/>
                <a:cs typeface="Times New Roman" panose="02020603050405020304" pitchFamily="18" charset="0"/>
              </a:rPr>
              <a:t>Issues</a:t>
            </a:r>
            <a:endParaRPr lang="en-US" sz="1800" b="1" dirty="0">
              <a:effectLst/>
              <a:ea typeface="Times New Roman" panose="02020603050405020304" pitchFamily="18" charset="0"/>
              <a:cs typeface="Times New Roman" panose="02020603050405020304" pitchFamily="18" charset="0"/>
            </a:endParaRPr>
          </a:p>
          <a:p>
            <a:pPr marL="914400" marR="0" lvl="2" indent="0">
              <a:spcBef>
                <a:spcPts val="0"/>
              </a:spcBef>
              <a:buNone/>
              <a:tabLst>
                <a:tab pos="457200" algn="l"/>
                <a:tab pos="1600200" algn="l"/>
                <a:tab pos="1371600" algn="l"/>
                <a:tab pos="1600200" algn="l"/>
              </a:tabLst>
            </a:pPr>
            <a:endParaRPr lang="en-US" sz="1800" dirty="0">
              <a:effectLst/>
              <a:ea typeface="Times New Roman" panose="02020603050405020304" pitchFamily="18" charset="0"/>
              <a:cs typeface="Times New Roman" panose="02020603050405020304" pitchFamily="18" charset="0"/>
            </a:endParaRPr>
          </a:p>
          <a:p>
            <a:pPr marL="914400" marR="0" lvl="2" indent="0">
              <a:spcBef>
                <a:spcPts val="0"/>
              </a:spcBef>
              <a:buNone/>
              <a:tabLst>
                <a:tab pos="457200" algn="l"/>
                <a:tab pos="1600200" algn="l"/>
                <a:tab pos="1371600" algn="l"/>
                <a:tab pos="1600200" algn="l"/>
              </a:tabLst>
            </a:pPr>
            <a:endParaRPr lang="en-US" sz="1800" dirty="0">
              <a:effectLst/>
              <a:ea typeface="Times New Roman" panose="02020603050405020304" pitchFamily="18" charset="0"/>
              <a:cs typeface="Times New Roman" panose="02020603050405020304" pitchFamily="18" charset="0"/>
            </a:endParaRPr>
          </a:p>
          <a:p>
            <a:pPr marL="914400" marR="0" lvl="2" indent="0">
              <a:spcBef>
                <a:spcPts val="0"/>
              </a:spcBef>
              <a:buNone/>
              <a:tabLst>
                <a:tab pos="457200" algn="l"/>
                <a:tab pos="1600200" algn="l"/>
                <a:tab pos="1371600" algn="l"/>
                <a:tab pos="1600200" algn="l"/>
              </a:tabLst>
            </a:pPr>
            <a:endParaRPr lang="en-US" dirty="0">
              <a:ea typeface="Times New Roman" panose="02020603050405020304" pitchFamily="18" charset="0"/>
              <a:cs typeface="Times New Roman" panose="02020603050405020304" pitchFamily="18" charset="0"/>
            </a:endParaRPr>
          </a:p>
          <a:p>
            <a:pPr marL="914400" marR="0" lvl="2" indent="0">
              <a:spcBef>
                <a:spcPts val="0"/>
              </a:spcBef>
              <a:buNone/>
              <a:tabLst>
                <a:tab pos="457200" algn="l"/>
                <a:tab pos="1600200" algn="l"/>
                <a:tab pos="1371600" algn="l"/>
                <a:tab pos="1600200" algn="l"/>
              </a:tabLst>
            </a:pPr>
            <a:endParaRPr lang="en-US" sz="1800" dirty="0">
              <a:effectLst/>
              <a:ea typeface="Times New Roman" panose="02020603050405020304" pitchFamily="18" charset="0"/>
              <a:cs typeface="Times New Roman" panose="02020603050405020304" pitchFamily="18" charset="0"/>
            </a:endParaRPr>
          </a:p>
          <a:p>
            <a:pPr marL="914400" marR="0" lvl="2" indent="0">
              <a:spcBef>
                <a:spcPts val="0"/>
              </a:spcBef>
              <a:buNone/>
              <a:tabLst>
                <a:tab pos="457200" algn="l"/>
                <a:tab pos="1600200" algn="l"/>
                <a:tab pos="1371600" algn="l"/>
                <a:tab pos="1600200" algn="l"/>
              </a:tabLst>
            </a:pPr>
            <a:endParaRPr lang="en-US" dirty="0">
              <a:ea typeface="Times New Roman" panose="02020603050405020304" pitchFamily="18" charset="0"/>
              <a:cs typeface="Times New Roman" panose="02020603050405020304" pitchFamily="18" charset="0"/>
            </a:endParaRPr>
          </a:p>
          <a:p>
            <a:pPr marL="914400" marR="0" lvl="2" indent="0">
              <a:spcBef>
                <a:spcPts val="0"/>
              </a:spcBef>
              <a:buNone/>
              <a:tabLst>
                <a:tab pos="457200" algn="l"/>
                <a:tab pos="1600200" algn="l"/>
                <a:tab pos="1371600" algn="l"/>
                <a:tab pos="1600200" algn="l"/>
              </a:tabLst>
            </a:pPr>
            <a:endParaRPr lang="en-US" sz="1800" dirty="0">
              <a:effectLst/>
              <a:ea typeface="Times New Roman" panose="02020603050405020304" pitchFamily="18" charset="0"/>
              <a:cs typeface="Times New Roman" panose="02020603050405020304" pitchFamily="18" charset="0"/>
            </a:endParaRPr>
          </a:p>
          <a:p>
            <a:pPr marL="914400" marR="0" lvl="2" indent="0">
              <a:spcBef>
                <a:spcPts val="0"/>
              </a:spcBef>
              <a:buNone/>
              <a:tabLst>
                <a:tab pos="457200" algn="l"/>
                <a:tab pos="1600200" algn="l"/>
                <a:tab pos="1371600" algn="l"/>
                <a:tab pos="1600200" algn="l"/>
              </a:tabLst>
            </a:pPr>
            <a:endParaRPr lang="en-US" dirty="0">
              <a:ea typeface="Times New Roman" panose="02020603050405020304" pitchFamily="18" charset="0"/>
              <a:cs typeface="Times New Roman" panose="02020603050405020304" pitchFamily="18" charset="0"/>
            </a:endParaRPr>
          </a:p>
          <a:p>
            <a:pPr marL="914400" marR="0" lvl="2" indent="0">
              <a:spcBef>
                <a:spcPts val="0"/>
              </a:spcBef>
              <a:buNone/>
              <a:tabLst>
                <a:tab pos="457200" algn="l"/>
                <a:tab pos="1600200" algn="l"/>
                <a:tab pos="1371600" algn="l"/>
                <a:tab pos="1600200" algn="l"/>
              </a:tabLst>
            </a:pPr>
            <a:endParaRPr lang="en-US" sz="1800" dirty="0">
              <a:effectLst/>
              <a:ea typeface="Times New Roman" panose="02020603050405020304" pitchFamily="18" charset="0"/>
              <a:cs typeface="Times New Roman" panose="02020603050405020304" pitchFamily="18" charset="0"/>
            </a:endParaRPr>
          </a:p>
          <a:p>
            <a:pPr marL="914400" marR="0" lvl="2" indent="0">
              <a:spcBef>
                <a:spcPts val="0"/>
              </a:spcBef>
              <a:buNone/>
              <a:tabLst>
                <a:tab pos="457200" algn="l"/>
                <a:tab pos="1600200" algn="l"/>
                <a:tab pos="1371600" algn="l"/>
                <a:tab pos="1600200" algn="l"/>
              </a:tabLst>
            </a:pPr>
            <a:endParaRPr lang="en-US" dirty="0">
              <a:ea typeface="Times New Roman" panose="02020603050405020304" pitchFamily="18" charset="0"/>
              <a:cs typeface="Times New Roman" panose="02020603050405020304" pitchFamily="18" charset="0"/>
            </a:endParaRPr>
          </a:p>
          <a:p>
            <a:pPr marL="914400" marR="0" lvl="2" indent="0">
              <a:spcBef>
                <a:spcPts val="0"/>
              </a:spcBef>
              <a:buNone/>
              <a:tabLst>
                <a:tab pos="457200" algn="l"/>
                <a:tab pos="1600200" algn="l"/>
                <a:tab pos="1371600" algn="l"/>
                <a:tab pos="1600200" algn="l"/>
              </a:tabLst>
            </a:pPr>
            <a:endParaRPr lang="en-US" sz="1800" dirty="0">
              <a:effectLst/>
              <a:ea typeface="Times New Roman" panose="02020603050405020304" pitchFamily="18" charset="0"/>
              <a:cs typeface="Times New Roman" panose="02020603050405020304" pitchFamily="18" charset="0"/>
            </a:endParaRPr>
          </a:p>
          <a:p>
            <a:pPr marL="0" indent="0">
              <a:buNone/>
            </a:pPr>
            <a:endParaRPr lang="en-US" sz="1200" b="1" dirty="0">
              <a:solidFill>
                <a:schemeClr val="accent3">
                  <a:lumMod val="50000"/>
                </a:schemeClr>
              </a:solidFill>
            </a:endParaRPr>
          </a:p>
          <a:p>
            <a:pPr marL="0" indent="0">
              <a:buNone/>
            </a:pPr>
            <a:endParaRPr lang="en-US" sz="1200" b="1" dirty="0">
              <a:solidFill>
                <a:schemeClr val="accent3">
                  <a:lumMod val="50000"/>
                </a:schemeClr>
              </a:solidFill>
            </a:endParaRPr>
          </a:p>
          <a:p>
            <a:pPr marL="0" indent="0">
              <a:buNone/>
            </a:pPr>
            <a:endParaRPr lang="en-US" sz="1200" b="1" dirty="0">
              <a:solidFill>
                <a:schemeClr val="accent3">
                  <a:lumMod val="50000"/>
                </a:schemeClr>
              </a:solidFill>
            </a:endParaRPr>
          </a:p>
          <a:p>
            <a:pPr marL="0" indent="0">
              <a:buNone/>
            </a:pPr>
            <a:endParaRPr lang="en-US" sz="1200" b="1" dirty="0">
              <a:solidFill>
                <a:schemeClr val="accent3">
                  <a:lumMod val="50000"/>
                </a:schemeClr>
              </a:solidFill>
            </a:endParaRPr>
          </a:p>
          <a:p>
            <a:pPr marL="0" indent="0">
              <a:buNone/>
            </a:pPr>
            <a:r>
              <a:rPr lang="en-US" sz="1200" b="1" dirty="0">
                <a:solidFill>
                  <a:schemeClr val="accent3">
                    <a:lumMod val="50000"/>
                  </a:schemeClr>
                </a:solidFill>
              </a:rPr>
              <a:t>On Our Website: </a:t>
            </a:r>
            <a:r>
              <a:rPr lang="en-US" sz="1200" dirty="0">
                <a:hlinkClick r:id="rId2"/>
              </a:rPr>
              <a:t>Export Control Definitions</a:t>
            </a:r>
            <a:r>
              <a:rPr lang="en-US" sz="1200" dirty="0"/>
              <a:t>, </a:t>
            </a:r>
            <a:r>
              <a:rPr lang="en-US" sz="1200" dirty="0">
                <a:hlinkClick r:id="rId3"/>
              </a:rPr>
              <a:t>Export Control Topics</a:t>
            </a:r>
            <a:r>
              <a:rPr lang="en-US" sz="1200" dirty="0"/>
              <a:t>, </a:t>
            </a:r>
            <a:r>
              <a:rPr lang="en-US" sz="1200" dirty="0">
                <a:hlinkClick r:id="rId4"/>
              </a:rPr>
              <a:t>Export Control Basics</a:t>
            </a:r>
            <a:r>
              <a:rPr lang="en-US" sz="1200" dirty="0"/>
              <a:t>, </a:t>
            </a:r>
            <a:r>
              <a:rPr lang="en-US" sz="1200" dirty="0">
                <a:hlinkClick r:id="rId5"/>
              </a:rPr>
              <a:t>Export Control Regulations </a:t>
            </a:r>
            <a:r>
              <a:rPr lang="en-US" sz="1200" dirty="0"/>
              <a:t>, </a:t>
            </a:r>
            <a:r>
              <a:rPr lang="en-US" sz="1200" dirty="0">
                <a:hlinkClick r:id="rId6"/>
              </a:rPr>
              <a:t>Helpful FAQ’s</a:t>
            </a:r>
            <a:endParaRPr lang="en-US" sz="1200" dirty="0"/>
          </a:p>
        </p:txBody>
      </p:sp>
      <p:sp>
        <p:nvSpPr>
          <p:cNvPr id="4" name="Title 3">
            <a:extLst>
              <a:ext uri="{FF2B5EF4-FFF2-40B4-BE49-F238E27FC236}">
                <a16:creationId xmlns:a16="http://schemas.microsoft.com/office/drawing/2014/main" id="{A687E4BC-399F-7444-A0EC-C513D88B1659}"/>
              </a:ext>
            </a:extLst>
          </p:cNvPr>
          <p:cNvSpPr>
            <a:spLocks noGrp="1"/>
          </p:cNvSpPr>
          <p:nvPr>
            <p:ph type="title"/>
          </p:nvPr>
        </p:nvSpPr>
        <p:spPr>
          <a:xfrm>
            <a:off x="3960364" y="1257265"/>
            <a:ext cx="8126861" cy="488408"/>
          </a:xfrm>
        </p:spPr>
        <p:txBody>
          <a:bodyPr anchor="t">
            <a:noAutofit/>
          </a:bodyPr>
          <a:lstStyle/>
          <a:p>
            <a:r>
              <a:rPr lang="en-US" dirty="0"/>
              <a:t>1. What Are Export Controls?</a:t>
            </a:r>
          </a:p>
        </p:txBody>
      </p:sp>
      <p:graphicFrame>
        <p:nvGraphicFramePr>
          <p:cNvPr id="2" name="Table 2">
            <a:extLst>
              <a:ext uri="{FF2B5EF4-FFF2-40B4-BE49-F238E27FC236}">
                <a16:creationId xmlns:a16="http://schemas.microsoft.com/office/drawing/2014/main" id="{33C59DB9-6E9F-4FB7-86A3-1F79936F80C9}"/>
              </a:ext>
            </a:extLst>
          </p:cNvPr>
          <p:cNvGraphicFramePr>
            <a:graphicFrameLocks noGrp="1"/>
          </p:cNvGraphicFramePr>
          <p:nvPr>
            <p:extLst>
              <p:ext uri="{D42A27DB-BD31-4B8C-83A1-F6EECF244321}">
                <p14:modId xmlns:p14="http://schemas.microsoft.com/office/powerpoint/2010/main" val="3139119933"/>
              </p:ext>
            </p:extLst>
          </p:nvPr>
        </p:nvGraphicFramePr>
        <p:xfrm>
          <a:off x="639607" y="2419157"/>
          <a:ext cx="10912786" cy="2595880"/>
        </p:xfrm>
        <a:graphic>
          <a:graphicData uri="http://schemas.openxmlformats.org/drawingml/2006/table">
            <a:tbl>
              <a:tblPr firstRow="1" bandRow="1">
                <a:tableStyleId>{21E4AEA4-8DFA-4A89-87EB-49C32662AFE0}</a:tableStyleId>
              </a:tblPr>
              <a:tblGrid>
                <a:gridCol w="5456393">
                  <a:extLst>
                    <a:ext uri="{9D8B030D-6E8A-4147-A177-3AD203B41FA5}">
                      <a16:colId xmlns:a16="http://schemas.microsoft.com/office/drawing/2014/main" val="4044131911"/>
                    </a:ext>
                  </a:extLst>
                </a:gridCol>
                <a:gridCol w="5456393">
                  <a:extLst>
                    <a:ext uri="{9D8B030D-6E8A-4147-A177-3AD203B41FA5}">
                      <a16:colId xmlns:a16="http://schemas.microsoft.com/office/drawing/2014/main" val="2801692468"/>
                    </a:ext>
                  </a:extLst>
                </a:gridCol>
              </a:tblGrid>
              <a:tr h="370840">
                <a:tc>
                  <a:txBody>
                    <a:bodyPr/>
                    <a:lstStyle/>
                    <a:p>
                      <a:r>
                        <a:rPr lang="en-US" dirty="0"/>
                        <a:t>Agency/ Regulations</a:t>
                      </a:r>
                    </a:p>
                  </a:txBody>
                  <a:tcPr/>
                </a:tc>
                <a:tc>
                  <a:txBody>
                    <a:bodyPr/>
                    <a:lstStyle/>
                    <a:p>
                      <a:r>
                        <a:rPr lang="en-US" dirty="0"/>
                        <a:t>Enforcement</a:t>
                      </a:r>
                    </a:p>
                  </a:txBody>
                  <a:tcPr/>
                </a:tc>
                <a:extLst>
                  <a:ext uri="{0D108BD9-81ED-4DB2-BD59-A6C34878D82A}">
                    <a16:rowId xmlns:a16="http://schemas.microsoft.com/office/drawing/2014/main" val="2639582786"/>
                  </a:ext>
                </a:extLst>
              </a:tr>
              <a:tr h="370840">
                <a:tc>
                  <a:txBody>
                    <a:bodyPr/>
                    <a:lstStyle/>
                    <a:p>
                      <a:r>
                        <a:rPr lang="en-US" sz="1600" dirty="0"/>
                        <a:t>Dept of Commerce- Export Administration Regulations (EAR)</a:t>
                      </a:r>
                    </a:p>
                  </a:txBody>
                  <a:tcPr/>
                </a:tc>
                <a:tc>
                  <a:txBody>
                    <a:bodyPr/>
                    <a:lstStyle/>
                    <a:p>
                      <a:r>
                        <a:rPr lang="en-US" sz="1600" dirty="0"/>
                        <a:t>Dual Use controls</a:t>
                      </a:r>
                    </a:p>
                  </a:txBody>
                  <a:tcPr/>
                </a:tc>
                <a:extLst>
                  <a:ext uri="{0D108BD9-81ED-4DB2-BD59-A6C34878D82A}">
                    <a16:rowId xmlns:a16="http://schemas.microsoft.com/office/drawing/2014/main" val="3195328697"/>
                  </a:ext>
                </a:extLst>
              </a:tr>
              <a:tr h="370840">
                <a:tc>
                  <a:txBody>
                    <a:bodyPr/>
                    <a:lstStyle/>
                    <a:p>
                      <a:r>
                        <a:rPr lang="en-US" sz="1600" dirty="0"/>
                        <a:t>Dept of State- International Traffic in Arms Regulations (ITAR)</a:t>
                      </a:r>
                    </a:p>
                  </a:txBody>
                  <a:tcPr/>
                </a:tc>
                <a:tc>
                  <a:txBody>
                    <a:bodyPr/>
                    <a:lstStyle/>
                    <a:p>
                      <a:r>
                        <a:rPr lang="en-US" sz="1600" dirty="0"/>
                        <a:t>Defense controls</a:t>
                      </a:r>
                    </a:p>
                  </a:txBody>
                  <a:tcPr/>
                </a:tc>
                <a:extLst>
                  <a:ext uri="{0D108BD9-81ED-4DB2-BD59-A6C34878D82A}">
                    <a16:rowId xmlns:a16="http://schemas.microsoft.com/office/drawing/2014/main" val="3504228831"/>
                  </a:ext>
                </a:extLst>
              </a:tr>
              <a:tr h="370840">
                <a:tc>
                  <a:txBody>
                    <a:bodyPr/>
                    <a:lstStyle/>
                    <a:p>
                      <a:r>
                        <a:rPr lang="en-US" sz="1600" dirty="0"/>
                        <a:t>Dept of the Treasury- Office of Foreign Assets Controls (OFAC)</a:t>
                      </a:r>
                    </a:p>
                  </a:txBody>
                  <a:tcPr/>
                </a:tc>
                <a:tc>
                  <a:txBody>
                    <a:bodyPr/>
                    <a:lstStyle/>
                    <a:p>
                      <a:r>
                        <a:rPr lang="en-US" sz="1600" dirty="0"/>
                        <a:t>Embargoed country transaction controls</a:t>
                      </a:r>
                    </a:p>
                  </a:txBody>
                  <a:tcPr/>
                </a:tc>
                <a:extLst>
                  <a:ext uri="{0D108BD9-81ED-4DB2-BD59-A6C34878D82A}">
                    <a16:rowId xmlns:a16="http://schemas.microsoft.com/office/drawing/2014/main" val="1673676242"/>
                  </a:ext>
                </a:extLst>
              </a:tr>
              <a:tr h="370840">
                <a:tc>
                  <a:txBody>
                    <a:bodyPr/>
                    <a:lstStyle/>
                    <a:p>
                      <a:r>
                        <a:rPr lang="en-US" sz="1600" dirty="0"/>
                        <a:t>U.S. Department of Agriculture</a:t>
                      </a:r>
                    </a:p>
                  </a:txBody>
                  <a:tcPr/>
                </a:tc>
                <a:tc>
                  <a:txBody>
                    <a:bodyPr/>
                    <a:lstStyle/>
                    <a:p>
                      <a:r>
                        <a:rPr lang="en-US" sz="1600" dirty="0"/>
                        <a:t>Select Agents and biosafety containment controls</a:t>
                      </a:r>
                    </a:p>
                  </a:txBody>
                  <a:tcPr/>
                </a:tc>
                <a:extLst>
                  <a:ext uri="{0D108BD9-81ED-4DB2-BD59-A6C34878D82A}">
                    <a16:rowId xmlns:a16="http://schemas.microsoft.com/office/drawing/2014/main" val="4011632080"/>
                  </a:ext>
                </a:extLst>
              </a:tr>
              <a:tr h="370840">
                <a:tc>
                  <a:txBody>
                    <a:bodyPr/>
                    <a:lstStyle/>
                    <a:p>
                      <a:r>
                        <a:rPr lang="en-US" sz="1600" dirty="0"/>
                        <a:t>U.S. Border Protection</a:t>
                      </a:r>
                    </a:p>
                  </a:txBody>
                  <a:tcPr/>
                </a:tc>
                <a:tc>
                  <a:txBody>
                    <a:bodyPr/>
                    <a:lstStyle/>
                    <a:p>
                      <a:r>
                        <a:rPr lang="en-US" sz="1600" dirty="0"/>
                        <a:t>Customs regulations (inbound and outbound shipments)</a:t>
                      </a:r>
                    </a:p>
                  </a:txBody>
                  <a:tcPr/>
                </a:tc>
                <a:extLst>
                  <a:ext uri="{0D108BD9-81ED-4DB2-BD59-A6C34878D82A}">
                    <a16:rowId xmlns:a16="http://schemas.microsoft.com/office/drawing/2014/main" val="1492520977"/>
                  </a:ext>
                </a:extLst>
              </a:tr>
              <a:tr h="370840">
                <a:tc>
                  <a:txBody>
                    <a:bodyPr/>
                    <a:lstStyle/>
                    <a:p>
                      <a:r>
                        <a:rPr lang="en-US" sz="1600" dirty="0"/>
                        <a:t>U.S. Department of Energy</a:t>
                      </a:r>
                    </a:p>
                  </a:txBody>
                  <a:tcPr/>
                </a:tc>
                <a:tc>
                  <a:txBody>
                    <a:bodyPr/>
                    <a:lstStyle/>
                    <a:p>
                      <a:r>
                        <a:rPr lang="en-US" sz="1600" dirty="0"/>
                        <a:t>Nuclear Regulatory Commissions</a:t>
                      </a:r>
                    </a:p>
                  </a:txBody>
                  <a:tcPr/>
                </a:tc>
                <a:extLst>
                  <a:ext uri="{0D108BD9-81ED-4DB2-BD59-A6C34878D82A}">
                    <a16:rowId xmlns:a16="http://schemas.microsoft.com/office/drawing/2014/main" val="249142330"/>
                  </a:ext>
                </a:extLst>
              </a:tr>
            </a:tbl>
          </a:graphicData>
        </a:graphic>
      </p:graphicFrame>
    </p:spTree>
    <p:extLst>
      <p:ext uri="{BB962C8B-B14F-4D97-AF65-F5344CB8AC3E}">
        <p14:creationId xmlns:p14="http://schemas.microsoft.com/office/powerpoint/2010/main" val="509546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FCA5831-5E9E-9045-878D-77AC92D75561}"/>
              </a:ext>
            </a:extLst>
          </p:cNvPr>
          <p:cNvSpPr>
            <a:spLocks noGrp="1"/>
          </p:cNvSpPr>
          <p:nvPr>
            <p:ph sz="quarter" idx="10"/>
          </p:nvPr>
        </p:nvSpPr>
        <p:spPr>
          <a:xfrm>
            <a:off x="637309" y="1865745"/>
            <a:ext cx="10917382" cy="4906844"/>
          </a:xfrm>
        </p:spPr>
        <p:txBody>
          <a:bodyPr>
            <a:normAutofit/>
          </a:bodyPr>
          <a:lstStyle/>
          <a:p>
            <a:pPr marL="0" marR="0" indent="0">
              <a:spcBef>
                <a:spcPts val="1000"/>
              </a:spcBef>
              <a:spcAft>
                <a:spcPts val="600"/>
              </a:spcAft>
              <a:buNone/>
            </a:pPr>
            <a:r>
              <a:rPr lang="en-US" sz="1800" b="1" u="sng" dirty="0">
                <a:effectLst/>
                <a:ea typeface="Times New Roman" panose="02020603050405020304" pitchFamily="18" charset="0"/>
                <a:cs typeface="Times New Roman" panose="02020603050405020304" pitchFamily="18" charset="0"/>
              </a:rPr>
              <a:t>1.2 Enforcement</a:t>
            </a:r>
            <a:endParaRPr lang="en-US" sz="1800" b="1" dirty="0">
              <a:effectLst/>
              <a:ea typeface="Times New Roman" panose="02020603050405020304" pitchFamily="18" charset="0"/>
              <a:cs typeface="Times New Roman" panose="02020603050405020304" pitchFamily="18" charset="0"/>
            </a:endParaRPr>
          </a:p>
          <a:p>
            <a:pPr>
              <a:lnSpc>
                <a:spcPct val="150000"/>
              </a:lnSpc>
              <a:spcBef>
                <a:spcPts val="0"/>
              </a:spcBef>
              <a:tabLst>
                <a:tab pos="457200" algn="l"/>
                <a:tab pos="1600200" algn="l"/>
              </a:tabLst>
            </a:pPr>
            <a:r>
              <a:rPr lang="en-US" sz="1600" dirty="0">
                <a:effectLst/>
                <a:ea typeface="Times New Roman" panose="02020603050405020304" pitchFamily="18" charset="0"/>
                <a:cs typeface="Times New Roman" panose="02020603050405020304" pitchFamily="18" charset="0"/>
              </a:rPr>
              <a:t>Federal agencies have significantly </a:t>
            </a:r>
            <a:r>
              <a:rPr lang="en-US" sz="1600" b="1" dirty="0">
                <a:effectLst/>
                <a:ea typeface="Times New Roman" panose="02020603050405020304" pitchFamily="18" charset="0"/>
                <a:cs typeface="Times New Roman" panose="02020603050405020304" pitchFamily="18" charset="0"/>
              </a:rPr>
              <a:t>increased enforcement efforts </a:t>
            </a:r>
            <a:r>
              <a:rPr lang="en-US" sz="1600" dirty="0">
                <a:effectLst/>
                <a:ea typeface="Times New Roman" panose="02020603050405020304" pitchFamily="18" charset="0"/>
                <a:cs typeface="Times New Roman" panose="02020603050405020304" pitchFamily="18" charset="0"/>
              </a:rPr>
              <a:t>within Higher Education</a:t>
            </a:r>
            <a:r>
              <a:rPr lang="en-US" sz="1600" b="1" dirty="0">
                <a:effectLst/>
                <a:ea typeface="Times New Roman" panose="02020603050405020304" pitchFamily="18" charset="0"/>
                <a:cs typeface="Times New Roman" panose="02020603050405020304" pitchFamily="18" charset="0"/>
              </a:rPr>
              <a:t>;  </a:t>
            </a:r>
          </a:p>
          <a:p>
            <a:pPr>
              <a:lnSpc>
                <a:spcPct val="150000"/>
              </a:lnSpc>
              <a:spcBef>
                <a:spcPts val="0"/>
              </a:spcBef>
              <a:tabLst>
                <a:tab pos="457200" algn="l"/>
                <a:tab pos="1600200" algn="l"/>
              </a:tabLst>
            </a:pPr>
            <a:r>
              <a:rPr lang="en-US" sz="1600" dirty="0">
                <a:ea typeface="Times New Roman" panose="02020603050405020304" pitchFamily="18" charset="0"/>
                <a:cs typeface="Times New Roman" panose="02020603050405020304" pitchFamily="18" charset="0"/>
              </a:rPr>
              <a:t>R</a:t>
            </a:r>
            <a:r>
              <a:rPr lang="en-US" sz="1600" dirty="0">
                <a:effectLst/>
                <a:ea typeface="Times New Roman" panose="02020603050405020304" pitchFamily="18" charset="0"/>
                <a:cs typeface="Times New Roman" panose="02020603050405020304" pitchFamily="18" charset="0"/>
              </a:rPr>
              <a:t>egulations carry both </a:t>
            </a:r>
            <a:r>
              <a:rPr lang="en-US" sz="1600" b="1" dirty="0">
                <a:ea typeface="Times New Roman" panose="02020603050405020304" pitchFamily="18" charset="0"/>
                <a:cs typeface="Times New Roman" panose="02020603050405020304" pitchFamily="18" charset="0"/>
              </a:rPr>
              <a:t>i</a:t>
            </a:r>
            <a:r>
              <a:rPr lang="en-US" sz="1600" b="1" dirty="0">
                <a:effectLst/>
                <a:ea typeface="Times New Roman" panose="02020603050405020304" pitchFamily="18" charset="0"/>
                <a:cs typeface="Times New Roman" panose="02020603050405020304" pitchFamily="18" charset="0"/>
              </a:rPr>
              <a:t>nstitutional </a:t>
            </a:r>
            <a:r>
              <a:rPr lang="en-US" sz="1600" dirty="0">
                <a:effectLst/>
                <a:ea typeface="Times New Roman" panose="02020603050405020304" pitchFamily="18" charset="0"/>
                <a:cs typeface="Times New Roman" panose="02020603050405020304" pitchFamily="18" charset="0"/>
              </a:rPr>
              <a:t>and/or </a:t>
            </a:r>
            <a:r>
              <a:rPr lang="en-US" sz="1600" b="1" u="sng" dirty="0">
                <a:effectLst/>
                <a:ea typeface="Times New Roman" panose="02020603050405020304" pitchFamily="18" charset="0"/>
                <a:cs typeface="Times New Roman" panose="02020603050405020304" pitchFamily="18" charset="0"/>
              </a:rPr>
              <a:t>individual</a:t>
            </a:r>
            <a:r>
              <a:rPr lang="en-US" sz="1600" b="1" dirty="0">
                <a:effectLst/>
                <a:ea typeface="Times New Roman" panose="02020603050405020304" pitchFamily="18" charset="0"/>
                <a:cs typeface="Times New Roman" panose="02020603050405020304" pitchFamily="18" charset="0"/>
              </a:rPr>
              <a:t> </a:t>
            </a:r>
            <a:r>
              <a:rPr lang="en-US" sz="1600" dirty="0">
                <a:effectLst/>
                <a:ea typeface="Times New Roman" panose="02020603050405020304" pitchFamily="18" charset="0"/>
                <a:cs typeface="Times New Roman" panose="02020603050405020304" pitchFamily="18" charset="0"/>
              </a:rPr>
              <a:t>liability </a:t>
            </a:r>
          </a:p>
          <a:p>
            <a:pPr>
              <a:lnSpc>
                <a:spcPct val="150000"/>
              </a:lnSpc>
              <a:spcBef>
                <a:spcPts val="0"/>
              </a:spcBef>
              <a:tabLst>
                <a:tab pos="457200" algn="l"/>
                <a:tab pos="1600200" algn="l"/>
              </a:tabLst>
            </a:pPr>
            <a:r>
              <a:rPr lang="en-US" sz="1600" b="1" dirty="0">
                <a:effectLst/>
                <a:ea typeface="Times New Roman" panose="02020603050405020304" pitchFamily="18" charset="0"/>
                <a:cs typeface="Times New Roman" panose="02020603050405020304" pitchFamily="18" charset="0"/>
              </a:rPr>
              <a:t>Monetary fines </a:t>
            </a:r>
            <a:r>
              <a:rPr lang="en-US" sz="1600" dirty="0">
                <a:effectLst/>
                <a:ea typeface="Times New Roman" panose="02020603050405020304" pitchFamily="18" charset="0"/>
                <a:cs typeface="Times New Roman" panose="02020603050405020304" pitchFamily="18" charset="0"/>
              </a:rPr>
              <a:t>(can range up to millions in USD); </a:t>
            </a:r>
          </a:p>
          <a:p>
            <a:pPr>
              <a:lnSpc>
                <a:spcPct val="150000"/>
              </a:lnSpc>
              <a:spcBef>
                <a:spcPts val="0"/>
              </a:spcBef>
              <a:tabLst>
                <a:tab pos="457200" algn="l"/>
                <a:tab pos="1600200" algn="l"/>
              </a:tabLst>
            </a:pPr>
            <a:r>
              <a:rPr lang="en-US" sz="1600" dirty="0">
                <a:ea typeface="Times New Roman" panose="02020603050405020304" pitchFamily="18" charset="0"/>
                <a:cs typeface="Times New Roman" panose="02020603050405020304" pitchFamily="18" charset="0"/>
              </a:rPr>
              <a:t>O</a:t>
            </a:r>
            <a:r>
              <a:rPr lang="en-US" sz="1600" dirty="0">
                <a:effectLst/>
                <a:ea typeface="Times New Roman" panose="02020603050405020304" pitchFamily="18" charset="0"/>
                <a:cs typeface="Times New Roman" panose="02020603050405020304" pitchFamily="18" charset="0"/>
              </a:rPr>
              <a:t>ther penalties include: </a:t>
            </a:r>
          </a:p>
          <a:p>
            <a:pPr lvl="1">
              <a:lnSpc>
                <a:spcPct val="150000"/>
              </a:lnSpc>
              <a:spcBef>
                <a:spcPts val="0"/>
              </a:spcBef>
              <a:tabLst>
                <a:tab pos="457200" algn="l"/>
                <a:tab pos="1600200" algn="l"/>
              </a:tabLst>
            </a:pPr>
            <a:r>
              <a:rPr lang="en-US" sz="1600" dirty="0">
                <a:ea typeface="Times New Roman" panose="02020603050405020304" pitchFamily="18" charset="0"/>
                <a:cs typeface="Times New Roman" panose="02020603050405020304" pitchFamily="18" charset="0"/>
              </a:rPr>
              <a:t>C</a:t>
            </a:r>
            <a:r>
              <a:rPr lang="en-US" sz="1600" dirty="0">
                <a:effectLst/>
                <a:ea typeface="Times New Roman" panose="02020603050405020304" pitchFamily="18" charset="0"/>
                <a:cs typeface="Times New Roman" panose="02020603050405020304" pitchFamily="18" charset="0"/>
              </a:rPr>
              <a:t>ivil suit and criminal prosecution; </a:t>
            </a:r>
          </a:p>
          <a:p>
            <a:pPr lvl="1">
              <a:lnSpc>
                <a:spcPct val="150000"/>
              </a:lnSpc>
              <a:spcBef>
                <a:spcPts val="0"/>
              </a:spcBef>
              <a:tabLst>
                <a:tab pos="457200" algn="l"/>
                <a:tab pos="1600200" algn="l"/>
              </a:tabLst>
            </a:pPr>
            <a:r>
              <a:rPr lang="en-US" sz="1600" dirty="0">
                <a:ea typeface="Times New Roman" panose="02020603050405020304" pitchFamily="18" charset="0"/>
                <a:cs typeface="Times New Roman" panose="02020603050405020304" pitchFamily="18" charset="0"/>
              </a:rPr>
              <a:t>F</a:t>
            </a:r>
            <a:r>
              <a:rPr lang="en-US" sz="1600" dirty="0">
                <a:effectLst/>
                <a:ea typeface="Times New Roman" panose="02020603050405020304" pitchFamily="18" charset="0"/>
                <a:cs typeface="Times New Roman" panose="02020603050405020304" pitchFamily="18" charset="0"/>
              </a:rPr>
              <a:t>ederal debarment; </a:t>
            </a:r>
          </a:p>
          <a:p>
            <a:pPr lvl="1">
              <a:lnSpc>
                <a:spcPct val="150000"/>
              </a:lnSpc>
              <a:spcBef>
                <a:spcPts val="0"/>
              </a:spcBef>
              <a:tabLst>
                <a:tab pos="457200" algn="l"/>
                <a:tab pos="1600200" algn="l"/>
              </a:tabLst>
            </a:pPr>
            <a:r>
              <a:rPr lang="en-US" sz="1600" dirty="0">
                <a:effectLst/>
                <a:ea typeface="Times New Roman" panose="02020603050405020304" pitchFamily="18" charset="0"/>
                <a:cs typeface="Times New Roman" panose="02020603050405020304" pitchFamily="18" charset="0"/>
              </a:rPr>
              <a:t>Revocation of export privileges.</a:t>
            </a:r>
          </a:p>
          <a:p>
            <a:pPr marL="0" marR="0" lvl="0" indent="0">
              <a:lnSpc>
                <a:spcPct val="100000"/>
              </a:lnSpc>
              <a:spcBef>
                <a:spcPts val="0"/>
              </a:spcBef>
              <a:buNone/>
              <a:tabLst>
                <a:tab pos="457200" algn="l"/>
                <a:tab pos="1600200" algn="l"/>
              </a:tabLst>
            </a:pPr>
            <a:endParaRPr lang="en-US" sz="1800" dirty="0">
              <a:effectLst/>
              <a:ea typeface="Times New Roman" panose="02020603050405020304" pitchFamily="18" charset="0"/>
              <a:cs typeface="Times New Roman" panose="02020603050405020304" pitchFamily="18" charset="0"/>
            </a:endParaRPr>
          </a:p>
          <a:p>
            <a:pPr marL="914400" marR="0" lvl="2" indent="0">
              <a:spcBef>
                <a:spcPts val="0"/>
              </a:spcBef>
              <a:buNone/>
              <a:tabLst>
                <a:tab pos="457200" algn="l"/>
                <a:tab pos="1600200" algn="l"/>
                <a:tab pos="1371600" algn="l"/>
                <a:tab pos="1600200" algn="l"/>
              </a:tabLst>
            </a:pPr>
            <a:endParaRPr lang="en-US" sz="1800" dirty="0">
              <a:effectLst/>
              <a:ea typeface="Times New Roman" panose="02020603050405020304" pitchFamily="18" charset="0"/>
              <a:cs typeface="Times New Roman" panose="02020603050405020304" pitchFamily="18" charset="0"/>
            </a:endParaRPr>
          </a:p>
          <a:p>
            <a:pPr marL="914400" marR="0" lvl="2" indent="0">
              <a:spcBef>
                <a:spcPts val="0"/>
              </a:spcBef>
              <a:buNone/>
              <a:tabLst>
                <a:tab pos="457200" algn="l"/>
                <a:tab pos="1600200" algn="l"/>
                <a:tab pos="1371600" algn="l"/>
                <a:tab pos="1600200" algn="l"/>
              </a:tabLst>
            </a:pPr>
            <a:endParaRPr lang="en-US" dirty="0">
              <a:ea typeface="Times New Roman" panose="02020603050405020304" pitchFamily="18" charset="0"/>
              <a:cs typeface="Times New Roman" panose="02020603050405020304" pitchFamily="18" charset="0"/>
            </a:endParaRPr>
          </a:p>
          <a:p>
            <a:pPr marL="914400" marR="0" lvl="2" indent="0">
              <a:spcBef>
                <a:spcPts val="0"/>
              </a:spcBef>
              <a:buNone/>
              <a:tabLst>
                <a:tab pos="457200" algn="l"/>
                <a:tab pos="1600200" algn="l"/>
                <a:tab pos="1371600" algn="l"/>
                <a:tab pos="1600200" algn="l"/>
              </a:tabLst>
            </a:pPr>
            <a:endParaRPr lang="en-US" sz="1800" dirty="0">
              <a:effectLst/>
              <a:ea typeface="Times New Roman" panose="02020603050405020304" pitchFamily="18" charset="0"/>
              <a:cs typeface="Times New Roman" panose="02020603050405020304" pitchFamily="18" charset="0"/>
            </a:endParaRPr>
          </a:p>
          <a:p>
            <a:pPr marL="914400" marR="0" lvl="2" indent="0">
              <a:spcBef>
                <a:spcPts val="0"/>
              </a:spcBef>
              <a:buNone/>
              <a:tabLst>
                <a:tab pos="457200" algn="l"/>
                <a:tab pos="1600200" algn="l"/>
                <a:tab pos="1371600" algn="l"/>
                <a:tab pos="1600200" algn="l"/>
              </a:tabLst>
            </a:pPr>
            <a:endParaRPr lang="en-US" dirty="0">
              <a:ea typeface="Times New Roman" panose="02020603050405020304" pitchFamily="18" charset="0"/>
              <a:cs typeface="Times New Roman" panose="02020603050405020304" pitchFamily="18" charset="0"/>
            </a:endParaRPr>
          </a:p>
          <a:p>
            <a:pPr marL="914400" marR="0" lvl="2" indent="0">
              <a:spcBef>
                <a:spcPts val="0"/>
              </a:spcBef>
              <a:buNone/>
              <a:tabLst>
                <a:tab pos="457200" algn="l"/>
                <a:tab pos="1600200" algn="l"/>
                <a:tab pos="1371600" algn="l"/>
                <a:tab pos="1600200" algn="l"/>
              </a:tabLst>
            </a:pPr>
            <a:endParaRPr lang="en-US" sz="1800" dirty="0">
              <a:effectLst/>
              <a:ea typeface="Times New Roman" panose="02020603050405020304" pitchFamily="18" charset="0"/>
              <a:cs typeface="Times New Roman" panose="02020603050405020304" pitchFamily="18" charset="0"/>
            </a:endParaRPr>
          </a:p>
          <a:p>
            <a:pPr marL="0" indent="0">
              <a:buNone/>
            </a:pPr>
            <a:r>
              <a:rPr lang="en-US" sz="1200" b="1" dirty="0">
                <a:solidFill>
                  <a:schemeClr val="accent3">
                    <a:lumMod val="50000"/>
                  </a:schemeClr>
                </a:solidFill>
              </a:rPr>
              <a:t>On Our Website:</a:t>
            </a:r>
            <a:r>
              <a:rPr lang="en-US" sz="1200" dirty="0"/>
              <a:t> </a:t>
            </a:r>
            <a:r>
              <a:rPr lang="en-US" sz="1200" dirty="0">
                <a:hlinkClick r:id="rId2"/>
              </a:rPr>
              <a:t>Export Control Regulations </a:t>
            </a:r>
            <a:r>
              <a:rPr lang="en-US" sz="1200" dirty="0"/>
              <a:t>, </a:t>
            </a:r>
            <a:r>
              <a:rPr lang="en-US" sz="1200" dirty="0">
                <a:hlinkClick r:id="rId3"/>
              </a:rPr>
              <a:t>Foreign Influence </a:t>
            </a:r>
            <a:endParaRPr lang="en-US" sz="1200" dirty="0"/>
          </a:p>
        </p:txBody>
      </p:sp>
      <p:sp>
        <p:nvSpPr>
          <p:cNvPr id="4" name="Title 3">
            <a:extLst>
              <a:ext uri="{FF2B5EF4-FFF2-40B4-BE49-F238E27FC236}">
                <a16:creationId xmlns:a16="http://schemas.microsoft.com/office/drawing/2014/main" id="{A687E4BC-399F-7444-A0EC-C513D88B1659}"/>
              </a:ext>
            </a:extLst>
          </p:cNvPr>
          <p:cNvSpPr>
            <a:spLocks noGrp="1"/>
          </p:cNvSpPr>
          <p:nvPr>
            <p:ph type="title"/>
          </p:nvPr>
        </p:nvSpPr>
        <p:spPr>
          <a:xfrm>
            <a:off x="3960364" y="1257265"/>
            <a:ext cx="8126861" cy="608480"/>
          </a:xfrm>
        </p:spPr>
        <p:txBody>
          <a:bodyPr anchor="t">
            <a:normAutofit/>
          </a:bodyPr>
          <a:lstStyle/>
          <a:p>
            <a:r>
              <a:rPr lang="en-US" dirty="0"/>
              <a:t>1. What Are Export Controls?</a:t>
            </a:r>
          </a:p>
        </p:txBody>
      </p:sp>
    </p:spTree>
    <p:extLst>
      <p:ext uri="{BB962C8B-B14F-4D97-AF65-F5344CB8AC3E}">
        <p14:creationId xmlns:p14="http://schemas.microsoft.com/office/powerpoint/2010/main" val="1076477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FCA5831-5E9E-9045-878D-77AC92D75561}"/>
              </a:ext>
            </a:extLst>
          </p:cNvPr>
          <p:cNvSpPr>
            <a:spLocks noGrp="1"/>
          </p:cNvSpPr>
          <p:nvPr>
            <p:ph sz="quarter" idx="10"/>
          </p:nvPr>
        </p:nvSpPr>
        <p:spPr>
          <a:xfrm>
            <a:off x="637309" y="1865745"/>
            <a:ext cx="10917382" cy="4906844"/>
          </a:xfrm>
        </p:spPr>
        <p:txBody>
          <a:bodyPr>
            <a:normAutofit/>
          </a:bodyPr>
          <a:lstStyle/>
          <a:p>
            <a:pPr marL="0" marR="0" indent="0">
              <a:spcBef>
                <a:spcPts val="1000"/>
              </a:spcBef>
              <a:spcAft>
                <a:spcPts val="600"/>
              </a:spcAft>
              <a:buNone/>
            </a:pPr>
            <a:r>
              <a:rPr lang="en-US" sz="1800" b="1" u="sng" dirty="0">
                <a:effectLst/>
                <a:ea typeface="Times New Roman" panose="02020603050405020304" pitchFamily="18" charset="0"/>
                <a:cs typeface="Times New Roman" panose="02020603050405020304" pitchFamily="18" charset="0"/>
              </a:rPr>
              <a:t>1.3 Export Control Policy</a:t>
            </a:r>
            <a:r>
              <a:rPr lang="en-US" b="1" u="sng" dirty="0">
                <a:ea typeface="Times New Roman" panose="02020603050405020304" pitchFamily="18" charset="0"/>
                <a:cs typeface="Times New Roman" panose="02020603050405020304" pitchFamily="18" charset="0"/>
              </a:rPr>
              <a:t> </a:t>
            </a:r>
            <a:r>
              <a:rPr lang="en-US" sz="1800" b="1" u="sng" dirty="0">
                <a:effectLst/>
                <a:ea typeface="Times New Roman" panose="02020603050405020304" pitchFamily="18" charset="0"/>
                <a:cs typeface="Times New Roman" panose="02020603050405020304" pitchFamily="18" charset="0"/>
              </a:rPr>
              <a:t>&amp; Website</a:t>
            </a:r>
            <a:endParaRPr lang="en-US" sz="1800" b="1" dirty="0">
              <a:effectLst/>
              <a:ea typeface="Times New Roman" panose="02020603050405020304" pitchFamily="18" charset="0"/>
              <a:cs typeface="Times New Roman" panose="02020603050405020304" pitchFamily="18" charset="0"/>
            </a:endParaRPr>
          </a:p>
          <a:p>
            <a:pPr>
              <a:lnSpc>
                <a:spcPct val="150000"/>
              </a:lnSpc>
              <a:spcBef>
                <a:spcPts val="0"/>
              </a:spcBef>
              <a:tabLst>
                <a:tab pos="457200" algn="l"/>
                <a:tab pos="1600200" algn="l"/>
              </a:tabLst>
            </a:pPr>
            <a:r>
              <a:rPr lang="en-US" b="0" i="0" dirty="0">
                <a:solidFill>
                  <a:schemeClr val="tx1"/>
                </a:solidFill>
                <a:effectLst/>
              </a:rPr>
              <a:t>Florida International University (“FIU”) recognizes the importance of complying with all U.S. federal export control regulations and is committed to full compliance with these regulations. The FIU </a:t>
            </a:r>
            <a:r>
              <a:rPr lang="en-US" b="0" i="0" dirty="0">
                <a:solidFill>
                  <a:srgbClr val="000000"/>
                </a:solidFill>
                <a:effectLst/>
                <a:hlinkClick r:id="rId2"/>
              </a:rPr>
              <a:t>Export Policy</a:t>
            </a:r>
            <a:r>
              <a:rPr lang="en-US" b="0" i="0" dirty="0">
                <a:solidFill>
                  <a:srgbClr val="000000"/>
                </a:solidFill>
                <a:effectLst/>
              </a:rPr>
              <a:t> </a:t>
            </a:r>
            <a:r>
              <a:rPr lang="en-US" b="0" i="0" dirty="0">
                <a:solidFill>
                  <a:schemeClr val="tx1"/>
                </a:solidFill>
                <a:effectLst/>
              </a:rPr>
              <a:t>outlines FIU’s commitment to export controls, as well as export control roles and responsibilities for University personnel, students, and visitors.</a:t>
            </a:r>
          </a:p>
          <a:p>
            <a:pPr>
              <a:lnSpc>
                <a:spcPct val="150000"/>
              </a:lnSpc>
              <a:spcBef>
                <a:spcPts val="0"/>
              </a:spcBef>
              <a:tabLst>
                <a:tab pos="457200" algn="l"/>
                <a:tab pos="1600200" algn="l"/>
              </a:tabLst>
            </a:pPr>
            <a:r>
              <a:rPr lang="en-US" dirty="0">
                <a:solidFill>
                  <a:schemeClr val="tx1"/>
                </a:solidFill>
              </a:rPr>
              <a:t>Extensive information about U.S. export control regulations, along with links to key forms and checklists, may be found on </a:t>
            </a:r>
            <a:r>
              <a:rPr lang="en-US" b="1" dirty="0">
                <a:hlinkClick r:id="rId3"/>
              </a:rPr>
              <a:t>FIU’s Export Control website</a:t>
            </a:r>
            <a:r>
              <a:rPr lang="en-US" dirty="0"/>
              <a:t>.</a:t>
            </a:r>
            <a:r>
              <a:rPr lang="en-US" dirty="0">
                <a:solidFill>
                  <a:schemeClr val="tx1"/>
                </a:solidFill>
              </a:rPr>
              <a:t> This web page also contains training and resource materials, and information specific to many key activities and stakeholders</a:t>
            </a:r>
            <a:r>
              <a:rPr lang="en-US" dirty="0"/>
              <a:t>.</a:t>
            </a:r>
            <a:endParaRPr lang="en-US" dirty="0">
              <a:effectLst/>
              <a:ea typeface="Times New Roman" panose="02020603050405020304" pitchFamily="18" charset="0"/>
            </a:endParaRPr>
          </a:p>
          <a:p>
            <a:pPr marL="914400" marR="0" lvl="2" indent="0">
              <a:spcBef>
                <a:spcPts val="0"/>
              </a:spcBef>
              <a:buNone/>
              <a:tabLst>
                <a:tab pos="457200" algn="l"/>
                <a:tab pos="1600200" algn="l"/>
                <a:tab pos="1371600" algn="l"/>
                <a:tab pos="1600200" algn="l"/>
              </a:tabLst>
            </a:pPr>
            <a:endParaRPr lang="en-US" sz="1800" dirty="0">
              <a:effectLst/>
              <a:ea typeface="Times New Roman" panose="02020603050405020304" pitchFamily="18" charset="0"/>
              <a:cs typeface="Times New Roman" panose="02020603050405020304" pitchFamily="18" charset="0"/>
            </a:endParaRPr>
          </a:p>
          <a:p>
            <a:pPr marL="914400" marR="0" lvl="2" indent="0">
              <a:spcBef>
                <a:spcPts val="0"/>
              </a:spcBef>
              <a:buNone/>
              <a:tabLst>
                <a:tab pos="457200" algn="l"/>
                <a:tab pos="1600200" algn="l"/>
                <a:tab pos="1371600" algn="l"/>
                <a:tab pos="1600200" algn="l"/>
              </a:tabLst>
            </a:pPr>
            <a:endParaRPr lang="en-US" dirty="0">
              <a:ea typeface="Times New Roman" panose="02020603050405020304" pitchFamily="18" charset="0"/>
              <a:cs typeface="Times New Roman" panose="02020603050405020304" pitchFamily="18" charset="0"/>
            </a:endParaRPr>
          </a:p>
          <a:p>
            <a:pPr marL="914400" marR="0" lvl="2" indent="0">
              <a:spcBef>
                <a:spcPts val="0"/>
              </a:spcBef>
              <a:buNone/>
              <a:tabLst>
                <a:tab pos="457200" algn="l"/>
                <a:tab pos="1600200" algn="l"/>
                <a:tab pos="1371600" algn="l"/>
                <a:tab pos="1600200" algn="l"/>
              </a:tabLst>
            </a:pPr>
            <a:endParaRPr lang="en-US" sz="1800" dirty="0">
              <a:effectLst/>
              <a:ea typeface="Times New Roman" panose="02020603050405020304" pitchFamily="18" charset="0"/>
              <a:cs typeface="Times New Roman" panose="02020603050405020304" pitchFamily="18" charset="0"/>
            </a:endParaRPr>
          </a:p>
          <a:p>
            <a:pPr marL="914400" marR="0" lvl="2" indent="0">
              <a:spcBef>
                <a:spcPts val="0"/>
              </a:spcBef>
              <a:buNone/>
              <a:tabLst>
                <a:tab pos="457200" algn="l"/>
                <a:tab pos="1600200" algn="l"/>
                <a:tab pos="1371600" algn="l"/>
                <a:tab pos="1600200" algn="l"/>
              </a:tabLst>
            </a:pPr>
            <a:endParaRPr lang="en-US" dirty="0">
              <a:ea typeface="Times New Roman" panose="02020603050405020304" pitchFamily="18" charset="0"/>
              <a:cs typeface="Times New Roman" panose="02020603050405020304" pitchFamily="18" charset="0"/>
            </a:endParaRPr>
          </a:p>
          <a:p>
            <a:pPr marL="914400" marR="0" lvl="2" indent="0">
              <a:spcBef>
                <a:spcPts val="0"/>
              </a:spcBef>
              <a:buNone/>
              <a:tabLst>
                <a:tab pos="457200" algn="l"/>
                <a:tab pos="1600200" algn="l"/>
                <a:tab pos="1371600" algn="l"/>
                <a:tab pos="1600200" algn="l"/>
              </a:tabLst>
            </a:pPr>
            <a:endParaRPr lang="en-US" sz="1800" dirty="0">
              <a:effectLst/>
              <a:ea typeface="Times New Roman" panose="02020603050405020304" pitchFamily="18" charset="0"/>
              <a:cs typeface="Times New Roman" panose="02020603050405020304" pitchFamily="18" charset="0"/>
            </a:endParaRPr>
          </a:p>
          <a:p>
            <a:pPr marL="0" indent="0">
              <a:buNone/>
            </a:pPr>
            <a:endParaRPr lang="en-US" sz="1200" dirty="0"/>
          </a:p>
        </p:txBody>
      </p:sp>
      <p:sp>
        <p:nvSpPr>
          <p:cNvPr id="4" name="Title 3">
            <a:extLst>
              <a:ext uri="{FF2B5EF4-FFF2-40B4-BE49-F238E27FC236}">
                <a16:creationId xmlns:a16="http://schemas.microsoft.com/office/drawing/2014/main" id="{A687E4BC-399F-7444-A0EC-C513D88B1659}"/>
              </a:ext>
            </a:extLst>
          </p:cNvPr>
          <p:cNvSpPr>
            <a:spLocks noGrp="1"/>
          </p:cNvSpPr>
          <p:nvPr>
            <p:ph type="title"/>
          </p:nvPr>
        </p:nvSpPr>
        <p:spPr>
          <a:xfrm>
            <a:off x="3960364" y="1257265"/>
            <a:ext cx="8126861" cy="608480"/>
          </a:xfrm>
        </p:spPr>
        <p:txBody>
          <a:bodyPr anchor="t">
            <a:normAutofit/>
          </a:bodyPr>
          <a:lstStyle/>
          <a:p>
            <a:r>
              <a:rPr lang="en-US" dirty="0"/>
              <a:t>1. What Are Export Controls?</a:t>
            </a:r>
          </a:p>
        </p:txBody>
      </p:sp>
    </p:spTree>
    <p:extLst>
      <p:ext uri="{BB962C8B-B14F-4D97-AF65-F5344CB8AC3E}">
        <p14:creationId xmlns:p14="http://schemas.microsoft.com/office/powerpoint/2010/main" val="200706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5">
            <a:extLst>
              <a:ext uri="{FF2B5EF4-FFF2-40B4-BE49-F238E27FC236}">
                <a16:creationId xmlns:a16="http://schemas.microsoft.com/office/drawing/2014/main" id="{190B5020-F534-4F09-BC9B-47FC1E0C5945}"/>
              </a:ext>
            </a:extLst>
          </p:cNvPr>
          <p:cNvSpPr>
            <a:spLocks noGrp="1"/>
          </p:cNvSpPr>
          <p:nvPr>
            <p:ph sz="quarter" idx="10"/>
          </p:nvPr>
        </p:nvSpPr>
        <p:spPr>
          <a:xfrm>
            <a:off x="1073386" y="1902691"/>
            <a:ext cx="4819414" cy="4692073"/>
          </a:xfrm>
          <a:solidFill>
            <a:schemeClr val="accent1">
              <a:alpha val="40000"/>
            </a:schemeClr>
          </a:solidFill>
        </p:spPr>
        <p:txBody>
          <a:bodyPr>
            <a:normAutofit fontScale="77500" lnSpcReduction="20000"/>
          </a:bodyPr>
          <a:lstStyle/>
          <a:p>
            <a:pPr marL="0" indent="0">
              <a:lnSpc>
                <a:spcPct val="120000"/>
              </a:lnSpc>
              <a:spcAft>
                <a:spcPts val="600"/>
              </a:spcAft>
              <a:buNone/>
            </a:pPr>
            <a:r>
              <a:rPr lang="en-US" sz="1900" b="1" u="sng" dirty="0">
                <a:effectLst/>
                <a:ea typeface="Times New Roman" panose="02020603050405020304" pitchFamily="18" charset="0"/>
                <a:cs typeface="Times New Roman" panose="02020603050405020304" pitchFamily="18" charset="0"/>
              </a:rPr>
              <a:t>2.1 Dept. of </a:t>
            </a:r>
            <a:r>
              <a:rPr lang="en-US" sz="1900" b="1" u="sng" dirty="0">
                <a:ea typeface="Times New Roman" panose="02020603050405020304" pitchFamily="18" charset="0"/>
                <a:cs typeface="Times New Roman" panose="02020603050405020304" pitchFamily="18" charset="0"/>
              </a:rPr>
              <a:t>Commerce Export Administration Regulations (EAR)</a:t>
            </a:r>
            <a:endParaRPr lang="en-US" sz="1900" b="1" dirty="0">
              <a:effectLst/>
              <a:ea typeface="Times New Roman" panose="02020603050405020304" pitchFamily="18" charset="0"/>
              <a:cs typeface="Times New Roman" panose="02020603050405020304" pitchFamily="18" charset="0"/>
            </a:endParaRPr>
          </a:p>
          <a:p>
            <a:pPr marL="342900" marR="0" lvl="0" indent="-342900">
              <a:lnSpc>
                <a:spcPct val="100000"/>
              </a:lnSpc>
              <a:spcBef>
                <a:spcPts val="600"/>
              </a:spcBef>
              <a:spcAft>
                <a:spcPts val="600"/>
              </a:spcAft>
              <a:buFont typeface="Symbol" panose="05050102010706020507" pitchFamily="18" charset="2"/>
              <a:buChar char=""/>
              <a:tabLst>
                <a:tab pos="457200" algn="l"/>
                <a:tab pos="1600200" algn="l"/>
              </a:tabLst>
            </a:pPr>
            <a:r>
              <a:rPr lang="en-US" sz="2100" dirty="0">
                <a:effectLst/>
                <a:ea typeface="Times New Roman" panose="02020603050405020304" pitchFamily="18" charset="0"/>
                <a:cs typeface="Times New Roman" panose="02020603050405020304" pitchFamily="18" charset="0"/>
              </a:rPr>
              <a:t>Dual-use items, commodities, hardware, software, biologics, encryption, and technical data (“items”)</a:t>
            </a:r>
          </a:p>
          <a:p>
            <a:pPr marL="342900" marR="0" lvl="0" indent="-342900">
              <a:lnSpc>
                <a:spcPct val="100000"/>
              </a:lnSpc>
              <a:spcBef>
                <a:spcPts val="600"/>
              </a:spcBef>
              <a:spcAft>
                <a:spcPts val="600"/>
              </a:spcAft>
              <a:buFont typeface="Symbol" panose="05050102010706020507" pitchFamily="18" charset="2"/>
              <a:buChar char=""/>
              <a:tabLst>
                <a:tab pos="457200" algn="l"/>
                <a:tab pos="1600200" algn="l"/>
              </a:tabLst>
            </a:pPr>
            <a:r>
              <a:rPr lang="en-US" sz="2100" dirty="0">
                <a:ea typeface="Times New Roman" panose="02020603050405020304" pitchFamily="18" charset="0"/>
                <a:cs typeface="Times New Roman" panose="02020603050405020304" pitchFamily="18" charset="0"/>
              </a:rPr>
              <a:t>Many items are identified on the </a:t>
            </a:r>
            <a:r>
              <a:rPr lang="en-US" sz="2100" dirty="0">
                <a:effectLst/>
                <a:ea typeface="Times New Roman" panose="02020603050405020304" pitchFamily="18" charset="0"/>
                <a:cs typeface="Times New Roman" panose="02020603050405020304" pitchFamily="18" charset="0"/>
              </a:rPr>
              <a:t>Commerce Control List (CCL) with an Export Control Commodity Number (ECCN); those dual-use items not on the CCL are classified as “EAR99”.  </a:t>
            </a:r>
            <a:r>
              <a:rPr lang="en-US" sz="2100" dirty="0">
                <a:ea typeface="Times New Roman" panose="02020603050405020304" pitchFamily="18" charset="0"/>
                <a:cs typeface="Times New Roman" panose="02020603050405020304" pitchFamily="18" charset="0"/>
              </a:rPr>
              <a:t>The ECCN specifies the reason(s) that item is controlled</a:t>
            </a:r>
            <a:endParaRPr lang="en-US" sz="2100" dirty="0">
              <a:effectLst/>
              <a:ea typeface="Times New Roman" panose="02020603050405020304" pitchFamily="18" charset="0"/>
              <a:cs typeface="Times New Roman" panose="02020603050405020304" pitchFamily="18" charset="0"/>
            </a:endParaRPr>
          </a:p>
          <a:p>
            <a:pPr marL="342900" marR="0" lvl="0" indent="-342900">
              <a:lnSpc>
                <a:spcPct val="100000"/>
              </a:lnSpc>
              <a:spcBef>
                <a:spcPts val="600"/>
              </a:spcBef>
              <a:spcAft>
                <a:spcPts val="600"/>
              </a:spcAft>
              <a:buFont typeface="Symbol" panose="05050102010706020507" pitchFamily="18" charset="2"/>
              <a:buChar char=""/>
              <a:tabLst>
                <a:tab pos="457200" algn="l"/>
                <a:tab pos="1600200" algn="l"/>
              </a:tabLst>
            </a:pPr>
            <a:r>
              <a:rPr lang="en-US" sz="2100" dirty="0">
                <a:effectLst/>
                <a:ea typeface="Times New Roman" panose="02020603050405020304" pitchFamily="18" charset="0"/>
                <a:cs typeface="Times New Roman" panose="02020603050405020304" pitchFamily="18" charset="0"/>
              </a:rPr>
              <a:t>Exports of </a:t>
            </a:r>
            <a:r>
              <a:rPr lang="en-US" sz="2100" dirty="0">
                <a:ea typeface="Times New Roman" panose="02020603050405020304" pitchFamily="18" charset="0"/>
                <a:cs typeface="Times New Roman" panose="02020603050405020304" pitchFamily="18" charset="0"/>
              </a:rPr>
              <a:t>EAR items </a:t>
            </a:r>
            <a:r>
              <a:rPr lang="en-US" sz="2100" dirty="0">
                <a:effectLst/>
                <a:ea typeface="Times New Roman" panose="02020603050405020304" pitchFamily="18" charset="0"/>
                <a:cs typeface="Times New Roman" panose="02020603050405020304" pitchFamily="18" charset="0"/>
              </a:rPr>
              <a:t>require an “export license” when the country exported to is controlled for reasons matching the item’s </a:t>
            </a:r>
            <a:r>
              <a:rPr lang="en-US" sz="2100" dirty="0">
                <a:ea typeface="Times New Roman" panose="02020603050405020304" pitchFamily="18" charset="0"/>
                <a:cs typeface="Times New Roman" panose="02020603050405020304" pitchFamily="18" charset="0"/>
              </a:rPr>
              <a:t>control level</a:t>
            </a:r>
            <a:endParaRPr lang="en-US" sz="2100" dirty="0">
              <a:effectLst/>
              <a:ea typeface="Times New Roman" panose="02020603050405020304" pitchFamily="18" charset="0"/>
              <a:cs typeface="Times New Roman" panose="02020603050405020304" pitchFamily="18" charset="0"/>
            </a:endParaRPr>
          </a:p>
          <a:p>
            <a:pPr marL="342900" marR="0" lvl="0" indent="-342900">
              <a:lnSpc>
                <a:spcPct val="100000"/>
              </a:lnSpc>
              <a:spcBef>
                <a:spcPts val="600"/>
              </a:spcBef>
              <a:spcAft>
                <a:spcPts val="600"/>
              </a:spcAft>
              <a:buFont typeface="Symbol" panose="05050102010706020507" pitchFamily="18" charset="2"/>
              <a:buChar char=""/>
              <a:tabLst>
                <a:tab pos="457200" algn="l"/>
                <a:tab pos="1600200" algn="l"/>
              </a:tabLst>
            </a:pPr>
            <a:r>
              <a:rPr lang="en-US" sz="2100" dirty="0">
                <a:effectLst/>
                <a:ea typeface="Times New Roman" panose="02020603050405020304" pitchFamily="18" charset="0"/>
                <a:cs typeface="Times New Roman" panose="02020603050405020304" pitchFamily="18" charset="0"/>
              </a:rPr>
              <a:t>Licenses generally take at least 30+ days to obtain</a:t>
            </a:r>
          </a:p>
          <a:p>
            <a:pPr marL="0" marR="0" lvl="0" indent="0">
              <a:lnSpc>
                <a:spcPct val="100000"/>
              </a:lnSpc>
              <a:spcBef>
                <a:spcPts val="600"/>
              </a:spcBef>
              <a:spcAft>
                <a:spcPts val="600"/>
              </a:spcAft>
              <a:buNone/>
              <a:tabLst>
                <a:tab pos="457200" algn="l"/>
                <a:tab pos="1600200" algn="l"/>
              </a:tabLst>
            </a:pPr>
            <a:endParaRPr lang="en-US" sz="2100" dirty="0">
              <a:ea typeface="Times New Roman" panose="02020603050405020304" pitchFamily="18" charset="0"/>
              <a:cs typeface="Times New Roman" panose="02020603050405020304" pitchFamily="18" charset="0"/>
            </a:endParaRPr>
          </a:p>
          <a:p>
            <a:pPr marL="0" indent="0">
              <a:lnSpc>
                <a:spcPct val="100000"/>
              </a:lnSpc>
              <a:spcBef>
                <a:spcPts val="0"/>
              </a:spcBef>
              <a:buNone/>
              <a:tabLst>
                <a:tab pos="457200" algn="l"/>
                <a:tab pos="1600200" algn="l"/>
              </a:tabLst>
            </a:pPr>
            <a:r>
              <a:rPr lang="en-US" sz="1500" b="1" dirty="0">
                <a:solidFill>
                  <a:schemeClr val="accent3">
                    <a:lumMod val="60000"/>
                    <a:lumOff val="40000"/>
                  </a:schemeClr>
                </a:solidFill>
              </a:rPr>
              <a:t>On Our Website: </a:t>
            </a:r>
            <a:r>
              <a:rPr lang="en-US" sz="1500" dirty="0">
                <a:solidFill>
                  <a:schemeClr val="accent3">
                    <a:lumMod val="60000"/>
                    <a:lumOff val="40000"/>
                  </a:schemeClr>
                </a:solidFill>
                <a:hlinkClick r:id="rId2"/>
              </a:rPr>
              <a:t>Export Control Regulations</a:t>
            </a:r>
            <a:endParaRPr lang="en-US" sz="1500" dirty="0">
              <a:solidFill>
                <a:schemeClr val="accent3">
                  <a:lumMod val="60000"/>
                  <a:lumOff val="40000"/>
                </a:schemeClr>
              </a:solidFill>
            </a:endParaRPr>
          </a:p>
        </p:txBody>
      </p:sp>
      <p:sp>
        <p:nvSpPr>
          <p:cNvPr id="6" name="Title 3">
            <a:extLst>
              <a:ext uri="{FF2B5EF4-FFF2-40B4-BE49-F238E27FC236}">
                <a16:creationId xmlns:a16="http://schemas.microsoft.com/office/drawing/2014/main" id="{721C7A8B-BA92-4571-98BC-AB2269F14046}"/>
              </a:ext>
            </a:extLst>
          </p:cNvPr>
          <p:cNvSpPr>
            <a:spLocks noGrp="1"/>
          </p:cNvSpPr>
          <p:nvPr>
            <p:ph type="title"/>
          </p:nvPr>
        </p:nvSpPr>
        <p:spPr>
          <a:xfrm>
            <a:off x="3038764" y="886691"/>
            <a:ext cx="9048461" cy="858981"/>
          </a:xfrm>
        </p:spPr>
        <p:txBody>
          <a:bodyPr anchor="ctr">
            <a:normAutofit/>
          </a:bodyPr>
          <a:lstStyle/>
          <a:p>
            <a:r>
              <a:rPr lang="en-US" dirty="0">
                <a:solidFill>
                  <a:schemeClr val="accent3">
                    <a:lumMod val="60000"/>
                    <a:lumOff val="40000"/>
                  </a:schemeClr>
                </a:solidFill>
              </a:rPr>
              <a:t>2. How Do Export Controls Work?</a:t>
            </a:r>
          </a:p>
        </p:txBody>
      </p:sp>
      <p:graphicFrame>
        <p:nvGraphicFramePr>
          <p:cNvPr id="2" name="Table 2">
            <a:extLst>
              <a:ext uri="{FF2B5EF4-FFF2-40B4-BE49-F238E27FC236}">
                <a16:creationId xmlns:a16="http://schemas.microsoft.com/office/drawing/2014/main" id="{289B9B7F-DF6E-4BBE-961E-A4C8957CB84A}"/>
              </a:ext>
            </a:extLst>
          </p:cNvPr>
          <p:cNvGraphicFramePr>
            <a:graphicFrameLocks noGrp="1"/>
          </p:cNvGraphicFramePr>
          <p:nvPr>
            <p:extLst>
              <p:ext uri="{D42A27DB-BD31-4B8C-83A1-F6EECF244321}">
                <p14:modId xmlns:p14="http://schemas.microsoft.com/office/powerpoint/2010/main" val="3018843131"/>
              </p:ext>
            </p:extLst>
          </p:nvPr>
        </p:nvGraphicFramePr>
        <p:xfrm>
          <a:off x="6299202" y="2059991"/>
          <a:ext cx="5403274" cy="4330491"/>
        </p:xfrm>
        <a:graphic>
          <a:graphicData uri="http://schemas.openxmlformats.org/drawingml/2006/table">
            <a:tbl>
              <a:tblPr firstRow="1" bandRow="1">
                <a:tableStyleId>{21E4AEA4-8DFA-4A89-87EB-49C32662AFE0}</a:tableStyleId>
              </a:tblPr>
              <a:tblGrid>
                <a:gridCol w="415634">
                  <a:extLst>
                    <a:ext uri="{9D8B030D-6E8A-4147-A177-3AD203B41FA5}">
                      <a16:colId xmlns:a16="http://schemas.microsoft.com/office/drawing/2014/main" val="691787411"/>
                    </a:ext>
                  </a:extLst>
                </a:gridCol>
                <a:gridCol w="4987640">
                  <a:extLst>
                    <a:ext uri="{9D8B030D-6E8A-4147-A177-3AD203B41FA5}">
                      <a16:colId xmlns:a16="http://schemas.microsoft.com/office/drawing/2014/main" val="3307393395"/>
                    </a:ext>
                  </a:extLst>
                </a:gridCol>
              </a:tblGrid>
              <a:tr h="393681">
                <a:tc gridSpan="2">
                  <a:txBody>
                    <a:bodyPr/>
                    <a:lstStyle/>
                    <a:p>
                      <a:r>
                        <a:rPr lang="en-US" dirty="0"/>
                        <a:t>Commerce Control List Categories</a:t>
                      </a:r>
                    </a:p>
                  </a:txBody>
                  <a:tcPr/>
                </a:tc>
                <a:tc hMerge="1">
                  <a:txBody>
                    <a:bodyPr/>
                    <a:lstStyle/>
                    <a:p>
                      <a:endParaRPr lang="en-US" dirty="0"/>
                    </a:p>
                  </a:txBody>
                  <a:tcPr/>
                </a:tc>
                <a:extLst>
                  <a:ext uri="{0D108BD9-81ED-4DB2-BD59-A6C34878D82A}">
                    <a16:rowId xmlns:a16="http://schemas.microsoft.com/office/drawing/2014/main" val="3088989250"/>
                  </a:ext>
                </a:extLst>
              </a:tr>
              <a:tr h="393681">
                <a:tc>
                  <a:txBody>
                    <a:bodyPr/>
                    <a:lstStyle/>
                    <a:p>
                      <a:r>
                        <a:rPr lang="en-US" sz="1400" dirty="0"/>
                        <a:t>0</a:t>
                      </a:r>
                    </a:p>
                  </a:txBody>
                  <a:tcPr anchor="ctr"/>
                </a:tc>
                <a:tc>
                  <a:txBody>
                    <a:bodyPr/>
                    <a:lstStyle/>
                    <a:p>
                      <a:r>
                        <a:rPr lang="en-US" sz="1400" dirty="0"/>
                        <a:t>Nuclear Materials, Facilities, Equipment (and Miscellaneous Items)</a:t>
                      </a:r>
                    </a:p>
                  </a:txBody>
                  <a:tcPr anchor="ctr"/>
                </a:tc>
                <a:extLst>
                  <a:ext uri="{0D108BD9-81ED-4DB2-BD59-A6C34878D82A}">
                    <a16:rowId xmlns:a16="http://schemas.microsoft.com/office/drawing/2014/main" val="1290851290"/>
                  </a:ext>
                </a:extLst>
              </a:tr>
              <a:tr h="393681">
                <a:tc>
                  <a:txBody>
                    <a:bodyPr/>
                    <a:lstStyle/>
                    <a:p>
                      <a:r>
                        <a:rPr lang="en-US" sz="1400" dirty="0"/>
                        <a:t>1</a:t>
                      </a:r>
                    </a:p>
                  </a:txBody>
                  <a:tcPr anchor="ctr"/>
                </a:tc>
                <a:tc>
                  <a:txBody>
                    <a:bodyPr/>
                    <a:lstStyle/>
                    <a:p>
                      <a:r>
                        <a:rPr lang="en-US" sz="1400" dirty="0">
                          <a:highlight>
                            <a:srgbClr val="FFFF00"/>
                          </a:highlight>
                        </a:rPr>
                        <a:t>Materials, Chemicals, Microorganisms, Toxins</a:t>
                      </a:r>
                    </a:p>
                  </a:txBody>
                  <a:tcPr anchor="ctr"/>
                </a:tc>
                <a:extLst>
                  <a:ext uri="{0D108BD9-81ED-4DB2-BD59-A6C34878D82A}">
                    <a16:rowId xmlns:a16="http://schemas.microsoft.com/office/drawing/2014/main" val="1960103184"/>
                  </a:ext>
                </a:extLst>
              </a:tr>
              <a:tr h="393681">
                <a:tc>
                  <a:txBody>
                    <a:bodyPr/>
                    <a:lstStyle/>
                    <a:p>
                      <a:r>
                        <a:rPr lang="en-US" sz="1400" dirty="0"/>
                        <a:t>2</a:t>
                      </a:r>
                    </a:p>
                  </a:txBody>
                  <a:tcPr anchor="ctr"/>
                </a:tc>
                <a:tc>
                  <a:txBody>
                    <a:bodyPr/>
                    <a:lstStyle/>
                    <a:p>
                      <a:r>
                        <a:rPr lang="en-US" sz="1400" dirty="0">
                          <a:highlight>
                            <a:srgbClr val="FFFF00"/>
                          </a:highlight>
                        </a:rPr>
                        <a:t>Materials Processing</a:t>
                      </a:r>
                    </a:p>
                  </a:txBody>
                  <a:tcPr anchor="ctr"/>
                </a:tc>
                <a:extLst>
                  <a:ext uri="{0D108BD9-81ED-4DB2-BD59-A6C34878D82A}">
                    <a16:rowId xmlns:a16="http://schemas.microsoft.com/office/drawing/2014/main" val="1654946295"/>
                  </a:ext>
                </a:extLst>
              </a:tr>
              <a:tr h="393681">
                <a:tc>
                  <a:txBody>
                    <a:bodyPr/>
                    <a:lstStyle/>
                    <a:p>
                      <a:r>
                        <a:rPr lang="en-US" sz="1400" dirty="0"/>
                        <a:t>3</a:t>
                      </a:r>
                    </a:p>
                  </a:txBody>
                  <a:tcPr anchor="ctr"/>
                </a:tc>
                <a:tc>
                  <a:txBody>
                    <a:bodyPr/>
                    <a:lstStyle/>
                    <a:p>
                      <a:r>
                        <a:rPr lang="en-US" sz="1400" dirty="0"/>
                        <a:t>Electronics Design Development and Production</a:t>
                      </a:r>
                    </a:p>
                  </a:txBody>
                  <a:tcPr anchor="ctr"/>
                </a:tc>
                <a:extLst>
                  <a:ext uri="{0D108BD9-81ED-4DB2-BD59-A6C34878D82A}">
                    <a16:rowId xmlns:a16="http://schemas.microsoft.com/office/drawing/2014/main" val="405951099"/>
                  </a:ext>
                </a:extLst>
              </a:tr>
              <a:tr h="393681">
                <a:tc>
                  <a:txBody>
                    <a:bodyPr/>
                    <a:lstStyle/>
                    <a:p>
                      <a:r>
                        <a:rPr lang="en-US" sz="1400" dirty="0"/>
                        <a:t>4</a:t>
                      </a:r>
                    </a:p>
                  </a:txBody>
                  <a:tcPr anchor="ctr"/>
                </a:tc>
                <a:tc>
                  <a:txBody>
                    <a:bodyPr/>
                    <a:lstStyle/>
                    <a:p>
                      <a:r>
                        <a:rPr lang="en-US" sz="1400" dirty="0"/>
                        <a:t>Computers</a:t>
                      </a:r>
                    </a:p>
                  </a:txBody>
                  <a:tcPr anchor="ctr"/>
                </a:tc>
                <a:extLst>
                  <a:ext uri="{0D108BD9-81ED-4DB2-BD59-A6C34878D82A}">
                    <a16:rowId xmlns:a16="http://schemas.microsoft.com/office/drawing/2014/main" val="4038946295"/>
                  </a:ext>
                </a:extLst>
              </a:tr>
              <a:tr h="393681">
                <a:tc>
                  <a:txBody>
                    <a:bodyPr/>
                    <a:lstStyle/>
                    <a:p>
                      <a:r>
                        <a:rPr lang="en-US" sz="1400" dirty="0"/>
                        <a:t>5</a:t>
                      </a:r>
                    </a:p>
                  </a:txBody>
                  <a:tcPr anchor="ctr"/>
                </a:tc>
                <a:tc>
                  <a:txBody>
                    <a:bodyPr/>
                    <a:lstStyle/>
                    <a:p>
                      <a:r>
                        <a:rPr lang="en-US" sz="1400" dirty="0"/>
                        <a:t>Telecommunications and Information Security</a:t>
                      </a:r>
                    </a:p>
                  </a:txBody>
                  <a:tcPr anchor="ctr"/>
                </a:tc>
                <a:extLst>
                  <a:ext uri="{0D108BD9-81ED-4DB2-BD59-A6C34878D82A}">
                    <a16:rowId xmlns:a16="http://schemas.microsoft.com/office/drawing/2014/main" val="997590624"/>
                  </a:ext>
                </a:extLst>
              </a:tr>
              <a:tr h="393681">
                <a:tc>
                  <a:txBody>
                    <a:bodyPr/>
                    <a:lstStyle/>
                    <a:p>
                      <a:r>
                        <a:rPr lang="en-US" sz="1400" dirty="0"/>
                        <a:t>6</a:t>
                      </a:r>
                    </a:p>
                  </a:txBody>
                  <a:tcPr anchor="ctr"/>
                </a:tc>
                <a:tc>
                  <a:txBody>
                    <a:bodyPr/>
                    <a:lstStyle/>
                    <a:p>
                      <a:r>
                        <a:rPr lang="en-US" sz="1400" dirty="0">
                          <a:highlight>
                            <a:srgbClr val="FFFF00"/>
                          </a:highlight>
                        </a:rPr>
                        <a:t>Sensors and Lasers</a:t>
                      </a:r>
                    </a:p>
                  </a:txBody>
                  <a:tcPr anchor="ctr"/>
                </a:tc>
                <a:extLst>
                  <a:ext uri="{0D108BD9-81ED-4DB2-BD59-A6C34878D82A}">
                    <a16:rowId xmlns:a16="http://schemas.microsoft.com/office/drawing/2014/main" val="2947125667"/>
                  </a:ext>
                </a:extLst>
              </a:tr>
              <a:tr h="393681">
                <a:tc>
                  <a:txBody>
                    <a:bodyPr/>
                    <a:lstStyle/>
                    <a:p>
                      <a:r>
                        <a:rPr lang="en-US" sz="1400" dirty="0"/>
                        <a:t>7</a:t>
                      </a:r>
                    </a:p>
                  </a:txBody>
                  <a:tcPr anchor="ctr"/>
                </a:tc>
                <a:tc>
                  <a:txBody>
                    <a:bodyPr/>
                    <a:lstStyle/>
                    <a:p>
                      <a:r>
                        <a:rPr lang="en-US" sz="1400" dirty="0"/>
                        <a:t>Navigations and Avionics</a:t>
                      </a:r>
                    </a:p>
                  </a:txBody>
                  <a:tcPr anchor="ctr"/>
                </a:tc>
                <a:extLst>
                  <a:ext uri="{0D108BD9-81ED-4DB2-BD59-A6C34878D82A}">
                    <a16:rowId xmlns:a16="http://schemas.microsoft.com/office/drawing/2014/main" val="3789540491"/>
                  </a:ext>
                </a:extLst>
              </a:tr>
              <a:tr h="393681">
                <a:tc>
                  <a:txBody>
                    <a:bodyPr/>
                    <a:lstStyle/>
                    <a:p>
                      <a:r>
                        <a:rPr lang="en-US" sz="1400" dirty="0"/>
                        <a:t>8</a:t>
                      </a:r>
                    </a:p>
                  </a:txBody>
                  <a:tcPr anchor="ctr"/>
                </a:tc>
                <a:tc>
                  <a:txBody>
                    <a:bodyPr/>
                    <a:lstStyle/>
                    <a:p>
                      <a:r>
                        <a:rPr lang="en-US" sz="1400" dirty="0"/>
                        <a:t>Marine</a:t>
                      </a:r>
                    </a:p>
                  </a:txBody>
                  <a:tcPr anchor="ctr"/>
                </a:tc>
                <a:extLst>
                  <a:ext uri="{0D108BD9-81ED-4DB2-BD59-A6C34878D82A}">
                    <a16:rowId xmlns:a16="http://schemas.microsoft.com/office/drawing/2014/main" val="1850021038"/>
                  </a:ext>
                </a:extLst>
              </a:tr>
              <a:tr h="393681">
                <a:tc>
                  <a:txBody>
                    <a:bodyPr/>
                    <a:lstStyle/>
                    <a:p>
                      <a:r>
                        <a:rPr lang="en-US" sz="1400" dirty="0"/>
                        <a:t>9</a:t>
                      </a:r>
                    </a:p>
                  </a:txBody>
                  <a:tcPr anchor="ctr"/>
                </a:tc>
                <a:tc>
                  <a:txBody>
                    <a:bodyPr/>
                    <a:lstStyle/>
                    <a:p>
                      <a:r>
                        <a:rPr lang="en-US" sz="1400" dirty="0"/>
                        <a:t>Aerospace and Propulsion</a:t>
                      </a:r>
                    </a:p>
                  </a:txBody>
                  <a:tcPr anchor="ctr"/>
                </a:tc>
                <a:extLst>
                  <a:ext uri="{0D108BD9-81ED-4DB2-BD59-A6C34878D82A}">
                    <a16:rowId xmlns:a16="http://schemas.microsoft.com/office/drawing/2014/main" val="3879856312"/>
                  </a:ext>
                </a:extLst>
              </a:tr>
            </a:tbl>
          </a:graphicData>
        </a:graphic>
      </p:graphicFrame>
    </p:spTree>
    <p:extLst>
      <p:ext uri="{BB962C8B-B14F-4D97-AF65-F5344CB8AC3E}">
        <p14:creationId xmlns:p14="http://schemas.microsoft.com/office/powerpoint/2010/main" val="1817670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5">
            <a:extLst>
              <a:ext uri="{FF2B5EF4-FFF2-40B4-BE49-F238E27FC236}">
                <a16:creationId xmlns:a16="http://schemas.microsoft.com/office/drawing/2014/main" id="{190B5020-F534-4F09-BC9B-47FC1E0C5945}"/>
              </a:ext>
            </a:extLst>
          </p:cNvPr>
          <p:cNvSpPr>
            <a:spLocks noGrp="1"/>
          </p:cNvSpPr>
          <p:nvPr>
            <p:ph sz="quarter" idx="10"/>
          </p:nvPr>
        </p:nvSpPr>
        <p:spPr>
          <a:xfrm>
            <a:off x="1073386" y="2051523"/>
            <a:ext cx="9991778" cy="4589421"/>
          </a:xfrm>
          <a:solidFill>
            <a:schemeClr val="accent1">
              <a:alpha val="40000"/>
            </a:schemeClr>
          </a:solidFill>
        </p:spPr>
        <p:txBody>
          <a:bodyPr>
            <a:normAutofit lnSpcReduction="10000"/>
          </a:bodyPr>
          <a:lstStyle/>
          <a:p>
            <a:pPr marL="0" indent="0">
              <a:lnSpc>
                <a:spcPct val="120000"/>
              </a:lnSpc>
              <a:spcAft>
                <a:spcPts val="600"/>
              </a:spcAft>
              <a:buNone/>
            </a:pPr>
            <a:r>
              <a:rPr lang="en-US" sz="2000" b="1" u="sng" dirty="0">
                <a:effectLst/>
                <a:ea typeface="Times New Roman" panose="02020603050405020304" pitchFamily="18" charset="0"/>
                <a:cs typeface="Times New Roman" panose="02020603050405020304" pitchFamily="18" charset="0"/>
              </a:rPr>
              <a:t>2.1 Dept. of </a:t>
            </a:r>
            <a:r>
              <a:rPr lang="en-US" sz="2000" b="1" u="sng" dirty="0">
                <a:ea typeface="Times New Roman" panose="02020603050405020304" pitchFamily="18" charset="0"/>
                <a:cs typeface="Times New Roman" panose="02020603050405020304" pitchFamily="18" charset="0"/>
              </a:rPr>
              <a:t>Commerce Export Administration Regulations (EAR)</a:t>
            </a:r>
            <a:endParaRPr lang="en-US" sz="2000" b="1" dirty="0">
              <a:effectLst/>
              <a:ea typeface="Times New Roman" panose="02020603050405020304" pitchFamily="18" charset="0"/>
              <a:cs typeface="Times New Roman" panose="02020603050405020304" pitchFamily="18" charset="0"/>
            </a:endParaRPr>
          </a:p>
          <a:p>
            <a:pPr marL="342900" marR="0" lvl="0" indent="-342900">
              <a:lnSpc>
                <a:spcPct val="100000"/>
              </a:lnSpc>
              <a:spcBef>
                <a:spcPts val="600"/>
              </a:spcBef>
              <a:spcAft>
                <a:spcPts val="600"/>
              </a:spcAft>
              <a:buFont typeface="Symbol" panose="05050102010706020507" pitchFamily="18" charset="2"/>
              <a:buChar char=""/>
              <a:tabLst>
                <a:tab pos="457200" algn="l"/>
                <a:tab pos="1600200" algn="l"/>
              </a:tabLst>
            </a:pPr>
            <a:r>
              <a:rPr lang="en-US" b="1" dirty="0">
                <a:effectLst/>
                <a:ea typeface="Times New Roman" panose="02020603050405020304" pitchFamily="18" charset="0"/>
                <a:cs typeface="Times New Roman" panose="02020603050405020304" pitchFamily="18" charset="0"/>
              </a:rPr>
              <a:t>1A004:  Protective and detection equipment and “components”, not “specially designed” for military use, as follows</a:t>
            </a:r>
            <a:r>
              <a:rPr lang="en-US" dirty="0">
                <a:effectLst/>
                <a:ea typeface="Times New Roman" panose="02020603050405020304" pitchFamily="18" charset="0"/>
                <a:cs typeface="Times New Roman" panose="02020603050405020304" pitchFamily="18" charset="0"/>
              </a:rPr>
              <a:t>:</a:t>
            </a:r>
          </a:p>
          <a:p>
            <a:pPr marL="800100" lvl="1" indent="-342900">
              <a:lnSpc>
                <a:spcPct val="100000"/>
              </a:lnSpc>
              <a:spcBef>
                <a:spcPts val="600"/>
              </a:spcBef>
              <a:spcAft>
                <a:spcPts val="600"/>
              </a:spcAft>
              <a:buFont typeface="Symbol" panose="05050102010706020507" pitchFamily="18" charset="2"/>
              <a:buChar char=""/>
              <a:tabLst>
                <a:tab pos="457200" algn="l"/>
                <a:tab pos="1600200" algn="l"/>
              </a:tabLst>
            </a:pPr>
            <a:r>
              <a:rPr lang="en-US" sz="1500" dirty="0">
                <a:ea typeface="Times New Roman" panose="02020603050405020304" pitchFamily="18" charset="0"/>
                <a:cs typeface="Times New Roman" panose="02020603050405020304" pitchFamily="18" charset="0"/>
              </a:rPr>
              <a:t>Full face masks, filter canisters, and decontamination equipment therefor, designed or modified for defense against biological agents, radioactive materials, chemical warfare agents, or riot control agents</a:t>
            </a:r>
          </a:p>
          <a:p>
            <a:pPr marL="800100" lvl="1" indent="-342900">
              <a:lnSpc>
                <a:spcPct val="100000"/>
              </a:lnSpc>
              <a:spcBef>
                <a:spcPts val="600"/>
              </a:spcBef>
              <a:spcAft>
                <a:spcPts val="600"/>
              </a:spcAft>
              <a:buFont typeface="Symbol" panose="05050102010706020507" pitchFamily="18" charset="2"/>
              <a:buChar char=""/>
              <a:tabLst>
                <a:tab pos="457200" algn="l"/>
                <a:tab pos="1600200" algn="l"/>
              </a:tabLst>
            </a:pPr>
            <a:r>
              <a:rPr lang="en-US" sz="1500" dirty="0">
                <a:ea typeface="Times New Roman" panose="02020603050405020304" pitchFamily="18" charset="0"/>
                <a:cs typeface="Times New Roman" panose="02020603050405020304" pitchFamily="18" charset="0"/>
              </a:rPr>
              <a:t>Protective suits, gloves, and shoes…</a:t>
            </a:r>
          </a:p>
          <a:p>
            <a:pPr marL="800100" lvl="1" indent="-342900">
              <a:lnSpc>
                <a:spcPct val="100000"/>
              </a:lnSpc>
              <a:spcBef>
                <a:spcPts val="600"/>
              </a:spcBef>
              <a:spcAft>
                <a:spcPts val="600"/>
              </a:spcAft>
              <a:buFont typeface="Symbol" panose="05050102010706020507" pitchFamily="18" charset="2"/>
              <a:buChar char=""/>
              <a:tabLst>
                <a:tab pos="457200" algn="l"/>
                <a:tab pos="1600200" algn="l"/>
              </a:tabLst>
            </a:pPr>
            <a:r>
              <a:rPr lang="en-US" sz="1500" dirty="0">
                <a:ea typeface="Times New Roman" panose="02020603050405020304" pitchFamily="18" charset="0"/>
                <a:cs typeface="Times New Roman" panose="02020603050405020304" pitchFamily="18" charset="0"/>
              </a:rPr>
              <a:t>Detection systems…for detection or identification of biological agents, radioactive materials, chemical warfare agents</a:t>
            </a:r>
          </a:p>
          <a:p>
            <a:pPr marL="800100" lvl="1" indent="-342900">
              <a:lnSpc>
                <a:spcPct val="100000"/>
              </a:lnSpc>
              <a:spcBef>
                <a:spcPts val="600"/>
              </a:spcBef>
              <a:spcAft>
                <a:spcPts val="600"/>
              </a:spcAft>
              <a:buFont typeface="Symbol" panose="05050102010706020507" pitchFamily="18" charset="2"/>
              <a:buChar char=""/>
              <a:tabLst>
                <a:tab pos="457200" algn="l"/>
                <a:tab pos="1600200" algn="l"/>
              </a:tabLst>
            </a:pPr>
            <a:r>
              <a:rPr lang="en-US" sz="1500" dirty="0">
                <a:ea typeface="Times New Roman" panose="02020603050405020304" pitchFamily="18" charset="0"/>
                <a:cs typeface="Times New Roman" panose="02020603050405020304" pitchFamily="18" charset="0"/>
              </a:rPr>
              <a:t>Electronic equipment designed for automatically detecting or identifying the presence of “explosives” residues and utilizing “trace detection” techniques…</a:t>
            </a:r>
          </a:p>
          <a:p>
            <a:pPr marL="342900" indent="-342900">
              <a:lnSpc>
                <a:spcPct val="100000"/>
              </a:lnSpc>
              <a:spcBef>
                <a:spcPts val="600"/>
              </a:spcBef>
              <a:spcAft>
                <a:spcPts val="600"/>
              </a:spcAft>
              <a:buFont typeface="Symbol" panose="05050102010706020507" pitchFamily="18" charset="2"/>
              <a:buChar char=""/>
              <a:tabLst>
                <a:tab pos="457200" algn="l"/>
                <a:tab pos="1600200" algn="l"/>
              </a:tabLst>
            </a:pPr>
            <a:r>
              <a:rPr lang="en-US" b="1" dirty="0">
                <a:ea typeface="Times New Roman" panose="02020603050405020304" pitchFamily="18" charset="0"/>
                <a:cs typeface="Times New Roman" panose="02020603050405020304" pitchFamily="18" charset="0"/>
              </a:rPr>
              <a:t>1E001:  “Technology”…for the “development” or “production” of items controlled by…1A004</a:t>
            </a:r>
          </a:p>
          <a:p>
            <a:pPr marL="0" indent="0">
              <a:lnSpc>
                <a:spcPct val="100000"/>
              </a:lnSpc>
              <a:spcBef>
                <a:spcPts val="600"/>
              </a:spcBef>
              <a:spcAft>
                <a:spcPts val="600"/>
              </a:spcAft>
              <a:buNone/>
              <a:tabLst>
                <a:tab pos="457200" algn="l"/>
                <a:tab pos="1600200" algn="l"/>
              </a:tabLst>
            </a:pPr>
            <a:endParaRPr lang="en-US" sz="1600" dirty="0">
              <a:ea typeface="Times New Roman" panose="02020603050405020304" pitchFamily="18" charset="0"/>
              <a:cs typeface="Times New Roman" panose="02020603050405020304" pitchFamily="18" charset="0"/>
            </a:endParaRPr>
          </a:p>
          <a:p>
            <a:pPr marL="0" indent="0">
              <a:lnSpc>
                <a:spcPct val="100000"/>
              </a:lnSpc>
              <a:spcBef>
                <a:spcPts val="0"/>
              </a:spcBef>
              <a:buNone/>
              <a:tabLst>
                <a:tab pos="457200" algn="l"/>
                <a:tab pos="1600200" algn="l"/>
              </a:tabLst>
            </a:pPr>
            <a:r>
              <a:rPr lang="en-US" sz="1500" b="1" dirty="0">
                <a:solidFill>
                  <a:schemeClr val="accent3">
                    <a:lumMod val="60000"/>
                    <a:lumOff val="40000"/>
                  </a:schemeClr>
                </a:solidFill>
              </a:rPr>
              <a:t>On Our Website: </a:t>
            </a:r>
            <a:r>
              <a:rPr lang="en-US" sz="1500" dirty="0">
                <a:solidFill>
                  <a:schemeClr val="accent3">
                    <a:lumMod val="60000"/>
                    <a:lumOff val="40000"/>
                  </a:schemeClr>
                </a:solidFill>
                <a:hlinkClick r:id="rId2"/>
              </a:rPr>
              <a:t>Export Control Regulations</a:t>
            </a:r>
            <a:endParaRPr lang="en-US" sz="1500" dirty="0">
              <a:solidFill>
                <a:schemeClr val="accent3">
                  <a:lumMod val="60000"/>
                  <a:lumOff val="40000"/>
                </a:schemeClr>
              </a:solidFill>
            </a:endParaRPr>
          </a:p>
        </p:txBody>
      </p:sp>
      <p:sp>
        <p:nvSpPr>
          <p:cNvPr id="6" name="Title 3">
            <a:extLst>
              <a:ext uri="{FF2B5EF4-FFF2-40B4-BE49-F238E27FC236}">
                <a16:creationId xmlns:a16="http://schemas.microsoft.com/office/drawing/2014/main" id="{721C7A8B-BA92-4571-98BC-AB2269F14046}"/>
              </a:ext>
            </a:extLst>
          </p:cNvPr>
          <p:cNvSpPr>
            <a:spLocks noGrp="1"/>
          </p:cNvSpPr>
          <p:nvPr>
            <p:ph type="title"/>
          </p:nvPr>
        </p:nvSpPr>
        <p:spPr>
          <a:xfrm>
            <a:off x="3038764" y="886691"/>
            <a:ext cx="9048461" cy="858981"/>
          </a:xfrm>
        </p:spPr>
        <p:txBody>
          <a:bodyPr anchor="ctr">
            <a:normAutofit/>
          </a:bodyPr>
          <a:lstStyle/>
          <a:p>
            <a:r>
              <a:rPr lang="en-US" dirty="0">
                <a:solidFill>
                  <a:schemeClr val="accent3">
                    <a:lumMod val="60000"/>
                    <a:lumOff val="40000"/>
                  </a:schemeClr>
                </a:solidFill>
              </a:rPr>
              <a:t>2. How Do Export Controls Work?</a:t>
            </a:r>
          </a:p>
        </p:txBody>
      </p:sp>
    </p:spTree>
    <p:extLst>
      <p:ext uri="{BB962C8B-B14F-4D97-AF65-F5344CB8AC3E}">
        <p14:creationId xmlns:p14="http://schemas.microsoft.com/office/powerpoint/2010/main" val="1648498112"/>
      </p:ext>
    </p:extLst>
  </p:cSld>
  <p:clrMapOvr>
    <a:masterClrMapping/>
  </p:clrMapOvr>
</p:sld>
</file>

<file path=ppt/theme/theme1.xml><?xml version="1.0" encoding="utf-8"?>
<a:theme xmlns:a="http://schemas.openxmlformats.org/drawingml/2006/main" name="FIU Real Triumphs Template">
  <a:themeElements>
    <a:clrScheme name="FIU Brand">
      <a:dk1>
        <a:srgbClr val="000000"/>
      </a:dk1>
      <a:lt1>
        <a:srgbClr val="FFFFFF"/>
      </a:lt1>
      <a:dk2>
        <a:srgbClr val="000000"/>
      </a:dk2>
      <a:lt2>
        <a:srgbClr val="F8F8F8"/>
      </a:lt2>
      <a:accent1>
        <a:srgbClr val="052950"/>
      </a:accent1>
      <a:accent2>
        <a:srgbClr val="B6862C"/>
      </a:accent2>
      <a:accent3>
        <a:srgbClr val="CC0066"/>
      </a:accent3>
      <a:accent4>
        <a:srgbClr val="00FFFF"/>
      </a:accent4>
      <a:accent5>
        <a:srgbClr val="FFFFFF"/>
      </a:accent5>
      <a:accent6>
        <a:srgbClr val="FFCC00"/>
      </a:accent6>
      <a:hlink>
        <a:srgbClr val="CC0066"/>
      </a:hlink>
      <a:folHlink>
        <a:srgbClr val="CC00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U Real Triumphs Template" id="{D6BF73C1-EEDE-AC48-AD9C-ADD1887087B1}" vid="{ED22C5F8-F212-AF47-9EA2-9B7F431F3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4522876F10A6479D5AC71C5DFD221E" ma:contentTypeVersion="12" ma:contentTypeDescription="Create a new document." ma:contentTypeScope="" ma:versionID="6ebfe4154c9bdb3b6ceb13b12d45c51c">
  <xsd:schema xmlns:xsd="http://www.w3.org/2001/XMLSchema" xmlns:xs="http://www.w3.org/2001/XMLSchema" xmlns:p="http://schemas.microsoft.com/office/2006/metadata/properties" xmlns:ns2="e0978b7a-6af7-4d30-994f-cde705f0f5a6" xmlns:ns3="f3da6858-3659-4720-acc9-837249a059b0" targetNamespace="http://schemas.microsoft.com/office/2006/metadata/properties" ma:root="true" ma:fieldsID="ab41fd9a2c24305d3fc9b495bc00d083" ns2:_="" ns3:_="">
    <xsd:import namespace="e0978b7a-6af7-4d30-994f-cde705f0f5a6"/>
    <xsd:import namespace="f3da6858-3659-4720-acc9-837249a059b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978b7a-6af7-4d30-994f-cde705f0f5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3da6858-3659-4720-acc9-837249a059b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6C0DE9-7E60-446A-85DE-68F90EC7A4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978b7a-6af7-4d30-994f-cde705f0f5a6"/>
    <ds:schemaRef ds:uri="f3da6858-3659-4720-acc9-837249a059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6E0675-98EF-48D0-972E-70F751258CBE}">
  <ds:schemaRefs>
    <ds:schemaRef ds:uri="http://purl.org/dc/elements/1.1/"/>
    <ds:schemaRef ds:uri="http://purl.org/dc/terms/"/>
    <ds:schemaRef ds:uri="http://purl.org/dc/dcmitype/"/>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f1f308d3-4c92-402a-ab04-f7497706f561"/>
    <ds:schemaRef ds:uri="1f55ec82-a505-4936-99e5-d41b25147da0"/>
    <ds:schemaRef ds:uri="http://schemas.microsoft.com/office/2006/metadata/properties"/>
  </ds:schemaRefs>
</ds:datastoreItem>
</file>

<file path=customXml/itemProps3.xml><?xml version="1.0" encoding="utf-8"?>
<ds:datastoreItem xmlns:ds="http://schemas.openxmlformats.org/officeDocument/2006/customXml" ds:itemID="{77AE39D6-D327-41A8-9A6B-31B7830D19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14789</TotalTime>
  <Words>2708</Words>
  <Application>Microsoft Office PowerPoint</Application>
  <PresentationFormat>Widescreen</PresentationFormat>
  <Paragraphs>323</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Gill Sans Nova</vt:lpstr>
      <vt:lpstr>Symbol</vt:lpstr>
      <vt:lpstr>Times New Roman</vt:lpstr>
      <vt:lpstr>Wingdings</vt:lpstr>
      <vt:lpstr>FIU Real Triumphs Template</vt:lpstr>
      <vt:lpstr>Export Control Basics Office of University Compliance</vt:lpstr>
      <vt:lpstr>Our Training Objective</vt:lpstr>
      <vt:lpstr>PowerPoint Presentation</vt:lpstr>
      <vt:lpstr>1. What Are Export Controls?</vt:lpstr>
      <vt:lpstr>1. What Are Export Controls?</vt:lpstr>
      <vt:lpstr>1. What Are Export Controls?</vt:lpstr>
      <vt:lpstr>1. What Are Export Controls?</vt:lpstr>
      <vt:lpstr>2. How Do Export Controls Work?</vt:lpstr>
      <vt:lpstr>2. How Do Export Controls Work?</vt:lpstr>
      <vt:lpstr>2. How Do Export Controls Work?</vt:lpstr>
      <vt:lpstr>2. How Do Export Controls Work?</vt:lpstr>
      <vt:lpstr>2. How Do Export Controls Work?</vt:lpstr>
      <vt:lpstr>2. How Do Export Controls Work?</vt:lpstr>
      <vt:lpstr>PowerPoint Presentation</vt:lpstr>
      <vt:lpstr>PowerPoint Presentation</vt:lpstr>
      <vt:lpstr>PowerPoint Presentation</vt:lpstr>
      <vt:lpstr>PowerPoint Presentation</vt:lpstr>
      <vt:lpstr>4. How Do Export Controls Apply to FIU’s Academic Activities?</vt:lpstr>
      <vt:lpstr>5. How Do Export Controls Apply to FIU’s Business Activities?</vt:lpstr>
      <vt:lpstr>PowerPoint Presentation</vt:lpstr>
      <vt:lpstr>5. How Do Export Controls Apply to FIU’s Business Activities?</vt:lpstr>
      <vt:lpstr>6. Where Do I Go For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Plasencia</dc:creator>
  <cp:lastModifiedBy>donald fischer</cp:lastModifiedBy>
  <cp:revision>45</cp:revision>
  <dcterms:created xsi:type="dcterms:W3CDTF">2020-08-12T18:54:24Z</dcterms:created>
  <dcterms:modified xsi:type="dcterms:W3CDTF">2022-04-06T11:55:32Z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0x010100B14522876F10A6479D5AC71C5DFD221E</vt:lpwstr>
  </property>
</Properties>
</file>